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453" r:id="rId3"/>
    <p:sldId id="491" r:id="rId4"/>
    <p:sldId id="493" r:id="rId5"/>
    <p:sldId id="494" r:id="rId6"/>
    <p:sldId id="495" r:id="rId7"/>
    <p:sldId id="496" r:id="rId8"/>
    <p:sldId id="480" r:id="rId9"/>
    <p:sldId id="469" r:id="rId10"/>
    <p:sldId id="482" r:id="rId11"/>
    <p:sldId id="497" r:id="rId12"/>
    <p:sldId id="498" r:id="rId13"/>
    <p:sldId id="487" r:id="rId14"/>
    <p:sldId id="499" r:id="rId15"/>
    <p:sldId id="500" r:id="rId16"/>
    <p:sldId id="501"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p:restoredTop sz="69440" autoAdjust="0"/>
  </p:normalViewPr>
  <p:slideViewPr>
    <p:cSldViewPr snapToGrid="0" snapToObjects="1">
      <p:cViewPr varScale="1">
        <p:scale>
          <a:sx n="80" d="100"/>
          <a:sy n="80" d="100"/>
        </p:scale>
        <p:origin x="51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is the process of detecting and correcting or removing corrupt or inaccurate records from a dataset and refers to identifying incomplete or, inaccurate parts of the data and then replacing, modifying, or deleting the them. In</a:t>
            </a:r>
            <a:r>
              <a:rPr lang="en-US" baseline="0" dirty="0"/>
              <a:t> this presentation we will focus of methods that used to handle missing data and outliers.</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illustrative example is shown in here. For the air quality dataset, we want to first select the rows that are complete, and then we want to save the results in a new data frame. So in this case, we say </a:t>
            </a:r>
            <a:r>
              <a:rPr lang="en-US" sz="1200" kern="1200" dirty="0" err="1">
                <a:solidFill>
                  <a:schemeClr val="tx1"/>
                </a:solidFill>
                <a:effectLst/>
                <a:latin typeface="+mn-lt"/>
                <a:ea typeface="+mn-ea"/>
                <a:cs typeface="+mn-cs"/>
              </a:rPr>
              <a:t>airquality</a:t>
            </a:r>
            <a:r>
              <a:rPr lang="en-US" sz="1200" kern="1200" dirty="0">
                <a:solidFill>
                  <a:schemeClr val="tx1"/>
                </a:solidFill>
                <a:effectLst/>
                <a:latin typeface="+mn-lt"/>
                <a:ea typeface="+mn-ea"/>
                <a:cs typeface="+mn-cs"/>
              </a:rPr>
              <a:t>, and then we have bracket for the first index, which refers to the rows, we say </a:t>
            </a:r>
            <a:r>
              <a:rPr lang="en-US" sz="1200" kern="1200" dirty="0" err="1">
                <a:solidFill>
                  <a:schemeClr val="tx1"/>
                </a:solidFill>
                <a:effectLst/>
                <a:latin typeface="+mn-lt"/>
                <a:ea typeface="+mn-ea"/>
                <a:cs typeface="+mn-cs"/>
              </a:rPr>
              <a:t>complete.cases</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airquality</a:t>
            </a:r>
            <a:r>
              <a:rPr lang="en-US" sz="1200" kern="1200" dirty="0">
                <a:solidFill>
                  <a:schemeClr val="tx1"/>
                </a:solidFill>
                <a:effectLst/>
                <a:latin typeface="+mn-lt"/>
                <a:ea typeface="+mn-ea"/>
                <a:cs typeface="+mn-cs"/>
              </a:rPr>
              <a:t>, which in that case the function returns back the index of the rows that are complete, and then comma, and bracket close. In this case we are expressing that we are interested in all columns of air quality. So we are not dropping any columns at this stage. The result can be saved into a new data frame called “</a:t>
            </a:r>
            <a:r>
              <a:rPr lang="en-US" sz="1200" kern="1200" dirty="0" err="1">
                <a:solidFill>
                  <a:schemeClr val="tx1"/>
                </a:solidFill>
                <a:effectLst/>
                <a:latin typeface="+mn-lt"/>
                <a:ea typeface="+mn-ea"/>
                <a:cs typeface="+mn-cs"/>
              </a:rPr>
              <a:t>missing_drop</a:t>
            </a:r>
            <a:r>
              <a:rPr lang="en-US" sz="1200" kern="1200" dirty="0">
                <a:solidFill>
                  <a:schemeClr val="tx1"/>
                </a:solidFill>
                <a:effectLst/>
                <a:latin typeface="+mn-lt"/>
                <a:ea typeface="+mn-ea"/>
                <a:cs typeface="+mn-cs"/>
              </a:rPr>
              <a:t>.” And then if we examine this new data frame, we can see that the percentage of missing values for all columns is equal to 0, meaning that the dataset doesn’t have any missing values.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1712706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can build models to predict the values for the missing data. In this case we use other attributes or variables to predict the missing values of a given column. The process needs to be repeated for every column individually. Obviously, this method is the most accurate method for inputting missing values. But as you can see, this is very tedious. The k-Nearest Neighbors, or k-NN for short, is a popular method that is used for inputting missing values.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3312826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K-Nearest Neighbors is one of the most basic yet essential classification algorithms in Machine Learning. It belongs to the supervised learning domain and finds intense application in pattern recognition, data mining and intrusion detection. The algorithm tries</a:t>
            </a:r>
            <a:r>
              <a:rPr lang="en-US" sz="1200" b="0" i="0" kern="1200" baseline="0" dirty="0">
                <a:solidFill>
                  <a:schemeClr val="tx1"/>
                </a:solidFill>
                <a:effectLst/>
                <a:latin typeface="+mn-lt"/>
                <a:ea typeface="+mn-ea"/>
                <a:cs typeface="+mn-cs"/>
              </a:rPr>
              <a:t> to measure the distance between the observations and find a cluster of observations that are similar to the record of interest. For imputing the missing values, we ignore the column that contains the missing value and for every record with a missing value we try to find a cluster of records that are similar to the row with the missing value. Subsequently, instead of using the mean value of the overall population, we use the mean of those rows that are most similar to the record with missing values and impute the missing values using the mean value of similar records. However, define a right distance metric, especially when we have both numerical and categorical variables can be tricky. You should also note that this approach can be computationally intensive for large dataset as it requires to calculate the distance between every pair of the records in the dataset and then to sort the values to find the nearest neighbors. The number of neighbors, k, is normally defined between 3 and 10. With too few neighbors, your estimate might be noisy and too many neighbors may also result in including less similar and irrelevant records.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277497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have a look at an example in here. In here we are using the function k-NN, which is located in the library VIM in order to input the missing value for the </a:t>
            </a:r>
            <a:r>
              <a:rPr lang="en-US" sz="1200" kern="1200" dirty="0" err="1">
                <a:solidFill>
                  <a:schemeClr val="tx1"/>
                </a:solidFill>
                <a:effectLst/>
                <a:latin typeface="+mn-lt"/>
                <a:ea typeface="+mn-ea"/>
                <a:cs typeface="+mn-cs"/>
              </a:rPr>
              <a:t>airquality</a:t>
            </a:r>
            <a:r>
              <a:rPr lang="en-US" sz="1200" kern="1200" dirty="0">
                <a:solidFill>
                  <a:schemeClr val="tx1"/>
                </a:solidFill>
                <a:effectLst/>
                <a:latin typeface="+mn-lt"/>
                <a:ea typeface="+mn-ea"/>
                <a:cs typeface="+mn-cs"/>
              </a:rPr>
              <a:t> dataset. So the function is called k-NN, and then we pass the mean of the dataset, which is the </a:t>
            </a:r>
            <a:r>
              <a:rPr lang="en-US" sz="1200" kern="1200" dirty="0" err="1">
                <a:solidFill>
                  <a:schemeClr val="tx1"/>
                </a:solidFill>
                <a:effectLst/>
                <a:latin typeface="+mn-lt"/>
                <a:ea typeface="+mn-ea"/>
                <a:cs typeface="+mn-cs"/>
              </a:rPr>
              <a:t>airquality</a:t>
            </a:r>
            <a:r>
              <a:rPr lang="en-US" sz="1200" kern="1200" dirty="0">
                <a:solidFill>
                  <a:schemeClr val="tx1"/>
                </a:solidFill>
                <a:effectLst/>
                <a:latin typeface="+mn-lt"/>
                <a:ea typeface="+mn-ea"/>
                <a:cs typeface="+mn-cs"/>
              </a:rPr>
              <a:t>. And then we identify which variable we want to </a:t>
            </a:r>
            <a:r>
              <a:rPr lang="en-US" sz="1200" kern="1200" dirty="0" err="1">
                <a:solidFill>
                  <a:schemeClr val="tx1"/>
                </a:solidFill>
                <a:effectLst/>
                <a:latin typeface="+mn-lt"/>
                <a:ea typeface="+mn-ea"/>
                <a:cs typeface="+mn-cs"/>
              </a:rPr>
              <a:t>imput</a:t>
            </a:r>
            <a:r>
              <a:rPr lang="en-US" sz="1200" kern="1200" dirty="0">
                <a:solidFill>
                  <a:schemeClr val="tx1"/>
                </a:solidFill>
                <a:effectLst/>
                <a:latin typeface="+mn-lt"/>
                <a:ea typeface="+mn-ea"/>
                <a:cs typeface="+mn-cs"/>
              </a:rPr>
              <a:t>, which in this case is the Ozone variable. Also, we should specify the number of neighbors K, which in that case is set to 4. The result can be saved to a new data frame, which in this case is “</a:t>
            </a:r>
            <a:r>
              <a:rPr lang="en-US" sz="1200" kern="1200" dirty="0" err="1">
                <a:solidFill>
                  <a:schemeClr val="tx1"/>
                </a:solidFill>
                <a:effectLst/>
                <a:latin typeface="+mn-lt"/>
                <a:ea typeface="+mn-ea"/>
                <a:cs typeface="+mn-cs"/>
              </a:rPr>
              <a:t>missing_imputed_knn</a:t>
            </a:r>
            <a:r>
              <a:rPr lang="en-US" sz="1200" kern="1200" dirty="0">
                <a:solidFill>
                  <a:schemeClr val="tx1"/>
                </a:solidFill>
                <a:effectLst/>
                <a:latin typeface="+mn-lt"/>
                <a:ea typeface="+mn-ea"/>
                <a:cs typeface="+mn-cs"/>
              </a:rPr>
              <a:t>.” Once the imputation is done, we can examine the missing rate for each column using the code names and </a:t>
            </a:r>
            <a:r>
              <a:rPr lang="en-US" sz="1200" kern="1200" dirty="0" err="1">
                <a:solidFill>
                  <a:schemeClr val="tx1"/>
                </a:solidFill>
                <a:effectLst/>
                <a:latin typeface="+mn-lt"/>
                <a:ea typeface="+mn-ea"/>
                <a:cs typeface="+mn-cs"/>
              </a:rPr>
              <a:t>is.na</a:t>
            </a:r>
            <a:r>
              <a:rPr lang="en-US" sz="1200" kern="1200" dirty="0">
                <a:solidFill>
                  <a:schemeClr val="tx1"/>
                </a:solidFill>
                <a:effectLst/>
                <a:latin typeface="+mn-lt"/>
                <a:ea typeface="+mn-ea"/>
                <a:cs typeface="+mn-cs"/>
              </a:rPr>
              <a:t> function, as we have before. In this case, as we can see all the missing values in the Ozone column have been imputed, so we have 0 missing values there. But the missing values in the </a:t>
            </a:r>
            <a:r>
              <a:rPr lang="en-US" sz="1200" kern="1200" dirty="0" err="1">
                <a:solidFill>
                  <a:schemeClr val="tx1"/>
                </a:solidFill>
                <a:effectLst/>
                <a:latin typeface="+mn-lt"/>
                <a:ea typeface="+mn-ea"/>
                <a:cs typeface="+mn-cs"/>
              </a:rPr>
              <a:t>solar.R</a:t>
            </a:r>
            <a:r>
              <a:rPr lang="en-US" sz="1200" kern="1200" dirty="0">
                <a:solidFill>
                  <a:schemeClr val="tx1"/>
                </a:solidFill>
                <a:effectLst/>
                <a:latin typeface="+mn-lt"/>
                <a:ea typeface="+mn-ea"/>
                <a:cs typeface="+mn-cs"/>
              </a:rPr>
              <a:t> column still exist.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236488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EB46-4CF2-498A-B2B4-9B8F205B0377}" type="slidenum">
              <a:rPr lang="en-US" altLang="en-US"/>
              <a:pPr/>
              <a:t>14</a:t>
            </a:fld>
            <a:endParaRPr lang="en-US" altLang="en-US"/>
          </a:p>
        </p:txBody>
      </p:sp>
      <p:sp>
        <p:nvSpPr>
          <p:cNvPr id="24578" name="Rectangle 2"/>
          <p:cNvSpPr>
            <a:spLocks noGrp="1" noChangeArrowheads="1"/>
          </p:cNvSpPr>
          <p:nvPr>
            <p:ph type="body" idx="1"/>
          </p:nvPr>
        </p:nvSpPr>
        <p:spPr>
          <a:xfrm>
            <a:off x="914400" y="4343400"/>
            <a:ext cx="5029200" cy="4114800"/>
          </a:xfrm>
          <a:noFill/>
          <a:ln w="12700">
            <a:pattFill prst="pct25">
              <a:fgClr>
                <a:schemeClr val="tx1"/>
              </a:fgClr>
              <a:bgClr>
                <a:schemeClr val="bg1"/>
              </a:bgClr>
            </a:pattFill>
            <a:miter lim="800000"/>
            <a:headEnd/>
            <a:tailEnd/>
          </a:ln>
        </p:spPr>
        <p:txBody>
          <a:bodyPr lIns="90481" tIns="44447" rIns="90481" bIns="44447"/>
          <a:lstStyle/>
          <a:p>
            <a:r>
              <a:rPr lang="en-US" altLang="en-US" dirty="0"/>
              <a:t>An outlier is an observation that lies an abnormal distance from other values in a random sample from a population.</a:t>
            </a:r>
          </a:p>
          <a:p>
            <a:endParaRPr lang="en-US" altLang="en-US" dirty="0"/>
          </a:p>
          <a:p>
            <a:r>
              <a:rPr lang="en-US" sz="1200" b="0" i="0" kern="1200" dirty="0">
                <a:solidFill>
                  <a:schemeClr val="tx1"/>
                </a:solidFill>
                <a:effectLst/>
                <a:latin typeface="+mn-lt"/>
                <a:ea typeface="+mn-ea"/>
                <a:cs typeface="+mn-cs"/>
              </a:rPr>
              <a:t>There is, of course, a degree of ambiguity here. Qualifying a data point as an outlier is very context dependent</a:t>
            </a:r>
            <a:r>
              <a:rPr lang="en-US" sz="1200" b="0" i="0" kern="1200" baseline="0" dirty="0">
                <a:solidFill>
                  <a:schemeClr val="tx1"/>
                </a:solidFill>
                <a:effectLst/>
                <a:latin typeface="+mn-lt"/>
                <a:ea typeface="+mn-ea"/>
                <a:cs typeface="+mn-cs"/>
              </a:rPr>
              <a:t> and requires close attention of the modeler and domain experts.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From one and, outliers can mess up the analysis especially when the size of the data is small. But on the other hand, if they represent the actual value of data points, they can be very predictive.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Many statistical tools can mark the observations that far from the rest of the observations. This makes it much easier for the analyst to examine them individually.</a:t>
            </a: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p:txBody>
      </p:sp>
      <p:sp>
        <p:nvSpPr>
          <p:cNvPr id="24579" name="Rectangle 3"/>
          <p:cNvSpPr>
            <a:spLocks noGrp="1" noRot="1" noChangeAspect="1" noChangeArrowheads="1" noTextEdit="1"/>
          </p:cNvSpPr>
          <p:nvPr>
            <p:ph type="sldImg"/>
          </p:nvPr>
        </p:nvSpPr>
        <p:spPr>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244117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EB46-4CF2-498A-B2B4-9B8F205B0377}" type="slidenum">
              <a:rPr lang="en-US" altLang="en-US"/>
              <a:pPr/>
              <a:t>15</a:t>
            </a:fld>
            <a:endParaRPr lang="en-US" altLang="en-US"/>
          </a:p>
        </p:txBody>
      </p:sp>
      <p:sp>
        <p:nvSpPr>
          <p:cNvPr id="24578" name="Rectangle 2"/>
          <p:cNvSpPr>
            <a:spLocks noGrp="1" noChangeArrowheads="1"/>
          </p:cNvSpPr>
          <p:nvPr>
            <p:ph type="body" idx="1"/>
          </p:nvPr>
        </p:nvSpPr>
        <p:spPr>
          <a:xfrm>
            <a:off x="914400" y="4343400"/>
            <a:ext cx="5029200" cy="4114800"/>
          </a:xfrm>
          <a:noFill/>
          <a:ln w="12700">
            <a:pattFill prst="pct25">
              <a:fgClr>
                <a:schemeClr val="tx1"/>
              </a:fgClr>
              <a:bgClr>
                <a:schemeClr val="bg1"/>
              </a:bgClr>
            </a:pattFill>
            <a:miter lim="800000"/>
            <a:headEnd/>
            <a:tailEnd/>
          </a:ln>
        </p:spPr>
        <p:txBody>
          <a:bodyPr lIns="90481" tIns="44447" rIns="90481" bIns="44447"/>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here is a visual example of how boxplot tool can be used to mark potential outliers. As you can see, 2 types of outliers have been identified in here, suspected outliers, and actual outliers. Suspected outliers, or soft outliers, are represented as wide circles, whereas the actual hard outliers are represented by black circles. Soft outliers are defined as those where there is one half IQR above the third quartile, whereas the hard outliers are defined as those where there are at least 3 IQR above the third quartile. Similarly, observations that are 1.5 IQR below the first quartile can also be considered as soft outliers. </a:t>
            </a:r>
            <a:r>
              <a:rPr lang="en-US" sz="1200" kern="1200">
                <a:solidFill>
                  <a:schemeClr val="tx1"/>
                </a:solidFill>
                <a:effectLst/>
                <a:latin typeface="+mn-lt"/>
                <a:ea typeface="+mn-ea"/>
                <a:cs typeface="+mn-cs"/>
              </a:rPr>
              <a:t>And those observations that are at least 3 IQR below the first quartile can also be seen as hard outliers. </a:t>
            </a:r>
          </a:p>
          <a:p>
            <a:endParaRPr lang="en-US" altLang="en-US" dirty="0"/>
          </a:p>
        </p:txBody>
      </p:sp>
      <p:sp>
        <p:nvSpPr>
          <p:cNvPr id="24579" name="Rectangle 3"/>
          <p:cNvSpPr>
            <a:spLocks noGrp="1" noRot="1" noChangeAspect="1" noChangeArrowheads="1" noTextEdit="1"/>
          </p:cNvSpPr>
          <p:nvPr>
            <p:ph type="sldImg"/>
          </p:nvPr>
        </p:nvSpPr>
        <p:spPr>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2829117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a:t>
            </a:r>
            <a:r>
              <a:rPr lang="en-US" baseline="0"/>
              <a:t>for </a:t>
            </a:r>
            <a:r>
              <a:rPr lang="en-US" baseline="0" smtClean="0"/>
              <a:t>25 </a:t>
            </a:r>
            <a:r>
              <a:rPr lang="en-US" baseline="0" dirty="0"/>
              <a:t>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16</a:t>
            </a:fld>
            <a:endParaRPr lang="en-US"/>
          </a:p>
        </p:txBody>
      </p:sp>
    </p:spTree>
    <p:extLst>
      <p:ext uri="{BB962C8B-B14F-4D97-AF65-F5344CB8AC3E}">
        <p14:creationId xmlns:p14="http://schemas.microsoft.com/office/powerpoint/2010/main" val="134128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a:t>
            </a:r>
            <a:r>
              <a:rPr lang="en-US" sz="1200" b="0" i="0" kern="1200" baseline="0" dirty="0">
                <a:solidFill>
                  <a:schemeClr val="tx1"/>
                </a:solidFill>
                <a:effectLst/>
                <a:latin typeface="+mn-lt"/>
                <a:ea typeface="+mn-ea"/>
                <a:cs typeface="+mn-cs"/>
              </a:rPr>
              <a:t> start by defining various dimensions of data quality.</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Perhaps the most obvious criteria by which to measure data quality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accuracy. For example, does the customer in your customer database actually reside at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associated address? Is the email address actually correct? It’s not hard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imagine a customer record filled with inaccurate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issue of completeness is related to the issue of accuracy. All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information you have may be accurate but you may not have all the information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need. Fore example, if all you have is a customer’s name, obviously that will not be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good enough to serve as the foundation for a direct marketing campaign</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significant criteria by which the quality of data can be assessed is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timeliness. For example, do your customer service representatives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have the most up-to-date pictures of your customers’ transactions with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 organization?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can also be measured according to its consistency. For example, are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customer accounts activated and deactivated appropriately? It doesn’t make much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sense to send a subscription solicitation to somebody who already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subscribes to a magazine.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data uniqueness requires that data not to be </a:t>
            </a:r>
            <a:r>
              <a:rPr lang="en-US" dirty="0"/>
              <a:t>recorded more than once in the dataset. </a:t>
            </a:r>
          </a:p>
          <a:p>
            <a:r>
              <a:rPr lang="en-US" dirty="0"/>
              <a:t>Duplicated</a:t>
            </a:r>
            <a:r>
              <a:rPr lang="en-US" baseline="0" dirty="0"/>
              <a:t> records of costumers may lead to sending them several emails that can be annoying.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67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 data modelling, missing data, or missing values, occur when no data value is stored for the variable in an observation. Missing data are very common and can have a significant effect on the quality of the model. They can occur due to several reasons which some</a:t>
            </a:r>
            <a:r>
              <a:rPr lang="en-US" baseline="0" dirty="0"/>
              <a:t> of them are listed here.</a:t>
            </a:r>
            <a:endParaRPr lang="en-US" dirty="0"/>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342342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exploring missing data, it is important to come to a conclusion about the mechanism of </a:t>
            </a:r>
            <a:r>
              <a:rPr lang="en-US" dirty="0" err="1"/>
              <a:t>missingness</a:t>
            </a:r>
            <a:r>
              <a:rPr lang="en-US" dirty="0"/>
              <a:t> or</a:t>
            </a:r>
            <a:r>
              <a:rPr lang="en-US" baseline="0" dirty="0"/>
              <a:t> the </a:t>
            </a:r>
            <a:r>
              <a:rPr lang="en-US" dirty="0"/>
              <a:t>reason for why data are missing. This can range from arbitrary or random influences to purposeful patterns of nonresponse. Determination of the mechanism is important. </a:t>
            </a:r>
          </a:p>
          <a:p>
            <a:r>
              <a:rPr lang="en-US" dirty="0"/>
              <a:t>If we can infer the data are missing at random, then the nonresponse is deemed ignorable. However, data missing not at random (MNAR) could potentially be a strong biasing influence. Examples of none random missing data include reported income values. Previous</a:t>
            </a:r>
            <a:r>
              <a:rPr lang="en-US" baseline="0" dirty="0"/>
              <a:t> studies show that people are more likely not to report their income if their income is too low or too high.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249721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several ways to handle missing data. If the percentage of the missing data is small, one may decide to ignore the missing values. Filling the missing value manually might be an option only if the size of the data is too small. Alternatively, for categorical variables, we can create a new category for the missing values. The mean of the values can used to replaced missing records for numerical variables.</a:t>
            </a:r>
          </a:p>
          <a:p>
            <a:endParaRPr lang="en-US" baseline="0" dirty="0"/>
          </a:p>
          <a:p>
            <a:r>
              <a:rPr lang="en-US" baseline="0" dirty="0"/>
              <a:t>Finally, we can build a model to predict the most likely value to fil in the missing records both for the </a:t>
            </a:r>
            <a:r>
              <a:rPr lang="en-US" altLang="en-US" b="0" dirty="0">
                <a:solidFill>
                  <a:schemeClr val="tx2">
                    <a:lumMod val="75000"/>
                  </a:schemeClr>
                </a:solidFill>
                <a:latin typeface="Garamond" panose="02020404030301010803" pitchFamily="18" charset="0"/>
              </a:rPr>
              <a:t>numerical or categorical variables</a:t>
            </a:r>
            <a:r>
              <a:rPr lang="en-US" baseline="0" dirty="0"/>
              <a:t>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0329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a:t>
            </a:r>
            <a:r>
              <a:rPr lang="en-US" sz="1200" b="0" i="0" kern="1200" dirty="0">
                <a:solidFill>
                  <a:schemeClr val="tx1"/>
                </a:solidFill>
                <a:effectLst/>
                <a:latin typeface="+mn-lt"/>
                <a:ea typeface="+mn-ea"/>
                <a:cs typeface="+mn-cs"/>
              </a:rPr>
              <a:t> is a logical constant of length 1 which contains a missing value indicator. The generic function </a:t>
            </a:r>
            <a:r>
              <a:rPr lang="en-US" dirty="0"/>
              <a:t>is.na</a:t>
            </a:r>
            <a:r>
              <a:rPr lang="en-US" sz="1200" b="0" i="0" kern="1200" dirty="0">
                <a:solidFill>
                  <a:schemeClr val="tx1"/>
                </a:solidFill>
                <a:effectLst/>
                <a:latin typeface="+mn-lt"/>
                <a:ea typeface="+mn-ea"/>
                <a:cs typeface="+mn-cs"/>
              </a:rPr>
              <a:t> in R indicates which elements are missing. Before deciding the strategy to handle the missing values, it might be useful to see the percentage of missing values per column or in various</a:t>
            </a:r>
            <a:r>
              <a:rPr lang="en-US" sz="1200" b="0" i="0" kern="1200" baseline="0" dirty="0">
                <a:solidFill>
                  <a:schemeClr val="tx1"/>
                </a:solidFill>
                <a:effectLst/>
                <a:latin typeface="+mn-lt"/>
                <a:ea typeface="+mn-ea"/>
                <a:cs typeface="+mn-cs"/>
              </a:rPr>
              <a:t> rows. </a:t>
            </a:r>
            <a:r>
              <a:rPr lang="en-US" sz="1200" b="0" i="0" kern="1200" dirty="0">
                <a:solidFill>
                  <a:schemeClr val="tx1"/>
                </a:solidFill>
                <a:effectLst/>
                <a:latin typeface="+mn-lt"/>
                <a:ea typeface="+mn-ea"/>
                <a:cs typeface="+mn-cs"/>
              </a:rPr>
              <a:t>The </a:t>
            </a:r>
            <a:r>
              <a:rPr lang="en-US" altLang="en-US" b="0" dirty="0" err="1">
                <a:solidFill>
                  <a:schemeClr val="tx2">
                    <a:lumMod val="75000"/>
                  </a:schemeClr>
                </a:solidFill>
                <a:latin typeface="Garamond" panose="02020404030301010803" pitchFamily="18" charset="0"/>
              </a:rPr>
              <a:t>rowMeans</a:t>
            </a:r>
            <a:r>
              <a:rPr lang="en-US" altLang="en-US" b="0" dirty="0">
                <a:solidFill>
                  <a:schemeClr val="tx2">
                    <a:lumMod val="75000"/>
                  </a:schemeClr>
                </a:solidFill>
                <a:latin typeface="Garamond" panose="02020404030301010803" pitchFamily="18" charset="0"/>
              </a:rPr>
              <a:t>() and </a:t>
            </a:r>
            <a:r>
              <a:rPr lang="en-US" altLang="en-US" b="0" dirty="0" err="1">
                <a:solidFill>
                  <a:schemeClr val="tx2">
                    <a:lumMod val="75000"/>
                  </a:schemeClr>
                </a:solidFill>
                <a:latin typeface="Garamond" panose="02020404030301010803" pitchFamily="18" charset="0"/>
              </a:rPr>
              <a:t>colMeans</a:t>
            </a:r>
            <a:r>
              <a:rPr lang="en-US" altLang="en-US" b="0" dirty="0">
                <a:solidFill>
                  <a:schemeClr val="tx2">
                    <a:lumMod val="75000"/>
                  </a:schemeClr>
                </a:solidFill>
                <a:latin typeface="Garamond" panose="02020404030301010803" pitchFamily="18" charset="0"/>
              </a:rPr>
              <a:t>() functions can be used to calculate the average values across rows and columns</a:t>
            </a:r>
            <a:r>
              <a:rPr lang="en-US" altLang="en-US" b="0" baseline="0" dirty="0">
                <a:solidFill>
                  <a:schemeClr val="tx2">
                    <a:lumMod val="75000"/>
                  </a:schemeClr>
                </a:solidFill>
                <a:latin typeface="Garamond" panose="02020404030301010803" pitchFamily="18" charset="0"/>
              </a:rPr>
              <a:t> and we can use them together with the is.na() function to determine the ratio of missing values across columns and rows,</a:t>
            </a:r>
            <a:r>
              <a:rPr lang="en-US" altLang="en-US" b="0" dirty="0">
                <a:solidFill>
                  <a:schemeClr val="tx2">
                    <a:lumMod val="75000"/>
                  </a:schemeClr>
                </a:solidFill>
                <a:latin typeface="Garamond" panose="02020404030301010803" pitchFamily="18" charset="0"/>
              </a:rPr>
              <a:t/>
            </a:r>
            <a:br>
              <a:rPr lang="en-US" altLang="en-US" b="0" dirty="0">
                <a:solidFill>
                  <a:schemeClr val="tx2">
                    <a:lumMod val="75000"/>
                  </a:schemeClr>
                </a:solidFill>
                <a:latin typeface="Garamond" panose="02020404030301010803" pitchFamily="18" charset="0"/>
              </a:rPr>
            </a:b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417904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So </a:t>
            </a:r>
            <a:r>
              <a:rPr lang="en-US" sz="1200" kern="1200" dirty="0">
                <a:solidFill>
                  <a:schemeClr val="tx1"/>
                </a:solidFill>
                <a:effectLst/>
                <a:latin typeface="+mn-lt"/>
                <a:ea typeface="+mn-ea"/>
                <a:cs typeface="+mn-cs"/>
              </a:rPr>
              <a:t>lets have a quick look at an example here. We are using the air quality dataset here, which contains variables such as Ozone, solar R, wind, and temperature, moth and day. Ozone measures the ozone parts in billions, solar measures the radiation, wind is the average speed of wind per hour, and temperature is the maximum daily temperature in degrees in Fahrenheit. So as we can see here, we have 37 records missing for the ozone column, and we have 7 records missing for the Solar 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309866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use </a:t>
            </a:r>
            <a:r>
              <a:rPr lang="en-US" sz="1200" kern="1200" dirty="0" err="1">
                <a:solidFill>
                  <a:schemeClr val="tx1"/>
                </a:solidFill>
                <a:effectLst/>
                <a:latin typeface="+mn-lt"/>
                <a:ea typeface="+mn-ea"/>
                <a:cs typeface="+mn-cs"/>
              </a:rPr>
              <a:t>colmeans</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is.na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airquality</a:t>
            </a:r>
            <a:r>
              <a:rPr lang="en-US" sz="1200" kern="1200" dirty="0">
                <a:solidFill>
                  <a:schemeClr val="tx1"/>
                </a:solidFill>
                <a:effectLst/>
                <a:latin typeface="+mn-lt"/>
                <a:ea typeface="+mn-ea"/>
                <a:cs typeface="+mn-cs"/>
              </a:rPr>
              <a:t>) dataset, we can get the right of the missing values per column. In this case </a:t>
            </a:r>
            <a:r>
              <a:rPr lang="en-US" sz="1200" kern="1200" dirty="0" err="1">
                <a:solidFill>
                  <a:schemeClr val="tx1"/>
                </a:solidFill>
                <a:effectLst/>
                <a:latin typeface="+mn-lt"/>
                <a:ea typeface="+mn-ea"/>
                <a:cs typeface="+mn-cs"/>
              </a:rPr>
              <a:t>is.na</a:t>
            </a:r>
            <a:r>
              <a:rPr lang="en-US" sz="1200" kern="1200" dirty="0">
                <a:solidFill>
                  <a:schemeClr val="tx1"/>
                </a:solidFill>
                <a:effectLst/>
                <a:latin typeface="+mn-lt"/>
                <a:ea typeface="+mn-ea"/>
                <a:cs typeface="+mn-cs"/>
              </a:rPr>
              <a:t> returns back true when a value is missing and call means calculate the average of those values per column. So in this case we can see that for the Ozone, we have 24% of the variables missing, and 4% of the variables are missing for the </a:t>
            </a:r>
            <a:r>
              <a:rPr lang="en-US" sz="1200" kern="1200" dirty="0" err="1">
                <a:solidFill>
                  <a:schemeClr val="tx1"/>
                </a:solidFill>
                <a:effectLst/>
                <a:latin typeface="+mn-lt"/>
                <a:ea typeface="+mn-ea"/>
                <a:cs typeface="+mn-cs"/>
              </a:rPr>
              <a:t>solar.R</a:t>
            </a:r>
            <a:r>
              <a:rPr lang="en-US" sz="1200" kern="1200" dirty="0">
                <a:solidFill>
                  <a:schemeClr val="tx1"/>
                </a:solidFill>
                <a:effectLst/>
                <a:latin typeface="+mn-lt"/>
                <a:ea typeface="+mn-ea"/>
                <a:cs typeface="+mn-cs"/>
              </a:rPr>
              <a:t> and the rest of the variables have no missing variables in them.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269280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number of missing values in a dataset is small, it might be a good idea to drop them. We can use the </a:t>
            </a:r>
            <a:r>
              <a:rPr lang="en-US" sz="1200" kern="1200" dirty="0" err="1">
                <a:solidFill>
                  <a:schemeClr val="tx1"/>
                </a:solidFill>
                <a:effectLst/>
                <a:latin typeface="+mn-lt"/>
                <a:ea typeface="+mn-ea"/>
                <a:cs typeface="+mn-cs"/>
              </a:rPr>
              <a:t>complete.cases</a:t>
            </a:r>
            <a:r>
              <a:rPr lang="en-US" sz="1200" kern="1200" dirty="0">
                <a:solidFill>
                  <a:schemeClr val="tx1"/>
                </a:solidFill>
                <a:effectLst/>
                <a:latin typeface="+mn-lt"/>
                <a:ea typeface="+mn-ea"/>
                <a:cs typeface="+mn-cs"/>
              </a:rPr>
              <a:t> function from R to identify those records that are not missing. The function returns back a logical vector indicating which rows are complete, meaning that they have no missing values. Identifying those rows and selecting those rows, we can drop the rest of the dataset, which contains missing values. </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2364051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10/27/2018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973340"/>
            <a:ext cx="8080655" cy="2509748"/>
          </a:xfrm>
        </p:spPr>
        <p:txBody>
          <a:bodyPr/>
          <a:lstStyle/>
          <a:p>
            <a:r>
              <a:rPr lang="en-US" dirty="0"/>
              <a:t>Data Cleaning</a:t>
            </a:r>
            <a:br>
              <a:rPr lang="en-US" dirty="0"/>
            </a:b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4_5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1175" y="4862513"/>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8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latin typeface="Garamond" panose="02020404030301010803" pitchFamily="18" charset="0"/>
              </a:rPr>
              <a:t>Example</a:t>
            </a:r>
          </a:p>
        </p:txBody>
      </p:sp>
      <p:sp>
        <p:nvSpPr>
          <p:cNvPr id="6" name="Rectangle 5"/>
          <p:cNvSpPr/>
          <p:nvPr/>
        </p:nvSpPr>
        <p:spPr>
          <a:xfrm>
            <a:off x="2094436" y="1448331"/>
            <a:ext cx="6641001" cy="1205458"/>
          </a:xfrm>
          <a:prstGeom prst="rect">
            <a:avLst/>
          </a:prstGeom>
        </p:spPr>
        <p:txBody>
          <a:bodyPr wrap="square">
            <a:spAutoFit/>
          </a:bodyPr>
          <a:lstStyle/>
          <a:p>
            <a:pPr latinLnBrk="1">
              <a:spcAft>
                <a:spcPts val="1000"/>
              </a:spcAft>
            </a:pPr>
            <a:r>
              <a:rPr lang="en-US" sz="1600" dirty="0" err="1">
                <a:latin typeface="Consolas" panose="020B0609020204030204" pitchFamily="49" charset="0"/>
                <a:ea typeface="Cambria" panose="02040503050406030204" pitchFamily="18" charset="0"/>
                <a:cs typeface="Times New Roman" panose="02020603050405020304" pitchFamily="18" charset="0"/>
              </a:rPr>
              <a:t>missing_dropped</a:t>
            </a:r>
            <a:r>
              <a:rPr lang="en-US" sz="1600" dirty="0">
                <a:latin typeface="Consolas" panose="020B0609020204030204" pitchFamily="49" charset="0"/>
                <a:ea typeface="Cambria" panose="02040503050406030204" pitchFamily="18" charset="0"/>
                <a:cs typeface="Times New Roman" panose="02020603050405020304" pitchFamily="18" charset="0"/>
              </a:rPr>
              <a:t>&lt;-</a:t>
            </a:r>
            <a:r>
              <a:rPr lang="en-US" sz="1600" dirty="0" err="1">
                <a:latin typeface="Consolas" panose="020B0609020204030204" pitchFamily="49" charset="0"/>
                <a:ea typeface="Cambria" panose="02040503050406030204" pitchFamily="18" charset="0"/>
                <a:cs typeface="Times New Roman" panose="02020603050405020304" pitchFamily="18" charset="0"/>
              </a:rPr>
              <a:t>airquality</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complete.cases</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airquality</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colMeans</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is.na</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err="1">
                <a:latin typeface="Consolas" panose="020B0609020204030204" pitchFamily="49" charset="0"/>
                <a:ea typeface="Cambria" panose="02040503050406030204" pitchFamily="18" charset="0"/>
                <a:cs typeface="Times New Roman" panose="02020603050405020304" pitchFamily="18" charset="0"/>
              </a:rPr>
              <a:t>missing_dropped</a:t>
            </a:r>
            <a:r>
              <a:rPr lang="en-US" sz="16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Ozone </a:t>
            </a:r>
            <a:r>
              <a:rPr lang="en-US" sz="1600" dirty="0" err="1">
                <a:latin typeface="Consolas" panose="020B0609020204030204" pitchFamily="49" charset="0"/>
                <a:ea typeface="Cambria" panose="02040503050406030204" pitchFamily="18" charset="0"/>
                <a:cs typeface="Times New Roman" panose="02020603050405020304" pitchFamily="18" charset="0"/>
              </a:rPr>
              <a:t>Solar.R</a:t>
            </a:r>
            <a:r>
              <a:rPr lang="en-US" sz="1600" dirty="0">
                <a:latin typeface="Consolas" panose="020B0609020204030204" pitchFamily="49" charset="0"/>
                <a:ea typeface="Cambria" panose="02040503050406030204" pitchFamily="18" charset="0"/>
                <a:cs typeface="Times New Roman" panose="02020603050405020304" pitchFamily="18" charset="0"/>
              </a:rPr>
              <a:t>    Wind    Temp   Month     Day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0       0       0       0       0       0</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7" name="TextBox 6"/>
          <p:cNvSpPr txBox="1"/>
          <p:nvPr/>
        </p:nvSpPr>
        <p:spPr>
          <a:xfrm>
            <a:off x="3467100" y="2899470"/>
            <a:ext cx="2148089" cy="400110"/>
          </a:xfrm>
          <a:prstGeom prst="rect">
            <a:avLst/>
          </a:prstGeom>
          <a:noFill/>
        </p:spPr>
        <p:txBody>
          <a:bodyPr wrap="none" rtlCol="0">
            <a:spAutoFit/>
          </a:bodyPr>
          <a:lstStyle/>
          <a:p>
            <a:r>
              <a:rPr lang="en-US" sz="2000" b="1" dirty="0">
                <a:solidFill>
                  <a:srgbClr val="FF0000"/>
                </a:solidFill>
                <a:effectLst>
                  <a:outerShdw blurRad="38100" dist="38100" dir="2700000" algn="tl">
                    <a:srgbClr val="000000">
                      <a:alpha val="43137"/>
                    </a:srgbClr>
                  </a:outerShdw>
                </a:effectLst>
                <a:latin typeface="Garamond" panose="02020404030301010803" pitchFamily="18" charset="0"/>
                <a:ea typeface="Arial" charset="0"/>
                <a:cs typeface="Arial" charset="0"/>
              </a:rPr>
              <a:t>No missing value!</a:t>
            </a:r>
          </a:p>
        </p:txBody>
      </p:sp>
      <p:pic>
        <p:nvPicPr>
          <p:cNvPr id="2" name="4_5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725" y="4405313"/>
            <a:ext cx="487363" cy="487362"/>
          </a:xfrm>
          <a:prstGeom prst="rect">
            <a:avLst/>
          </a:prstGeom>
        </p:spPr>
      </p:pic>
    </p:spTree>
    <p:extLst>
      <p:ext uri="{BB962C8B-B14F-4D97-AF65-F5344CB8AC3E}">
        <p14:creationId xmlns:p14="http://schemas.microsoft.com/office/powerpoint/2010/main" val="3340640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464593" y="35719"/>
            <a:ext cx="5564982" cy="685800"/>
          </a:xfrm>
        </p:spPr>
        <p:txBody>
          <a:bodyPr>
            <a:normAutofit/>
          </a:bodyPr>
          <a:lstStyle/>
          <a:p>
            <a:r>
              <a:rPr lang="en-US" altLang="en-US" dirty="0">
                <a:latin typeface="Garamond" panose="02020404030301010803" pitchFamily="18" charset="0"/>
              </a:rPr>
              <a:t>Imputing Missing Values</a:t>
            </a:r>
          </a:p>
        </p:txBody>
      </p:sp>
      <p:sp>
        <p:nvSpPr>
          <p:cNvPr id="4" name="Rectangle 3"/>
          <p:cNvSpPr txBox="1">
            <a:spLocks noChangeArrowheads="1"/>
          </p:cNvSpPr>
          <p:nvPr/>
        </p:nvSpPr>
        <p:spPr>
          <a:xfrm>
            <a:off x="1850231" y="907256"/>
            <a:ext cx="6897530" cy="37361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en-US" b="0" dirty="0">
                <a:solidFill>
                  <a:schemeClr val="tx2">
                    <a:lumMod val="75000"/>
                  </a:schemeClr>
                </a:solidFill>
                <a:latin typeface="Garamond" panose="02020404030301010803" pitchFamily="18" charset="0"/>
              </a:rPr>
              <a:t>We can also build models to determine the most probable value to fill in the missing value.</a:t>
            </a:r>
          </a:p>
          <a:p>
            <a:pPr>
              <a:lnSpc>
                <a:spcPct val="100000"/>
              </a:lnSpc>
            </a:pPr>
            <a:endParaRPr lang="en-US" altLang="en-US" b="0" dirty="0">
              <a:solidFill>
                <a:schemeClr val="tx2">
                  <a:lumMod val="75000"/>
                </a:schemeClr>
              </a:solidFill>
              <a:latin typeface="Garamond" panose="02020404030301010803" pitchFamily="18" charset="0"/>
            </a:endParaRPr>
          </a:p>
          <a:p>
            <a:pPr>
              <a:lnSpc>
                <a:spcPct val="100000"/>
              </a:lnSpc>
            </a:pPr>
            <a:r>
              <a:rPr lang="en-US" altLang="en-US" b="0" dirty="0">
                <a:solidFill>
                  <a:schemeClr val="tx2">
                    <a:lumMod val="75000"/>
                  </a:schemeClr>
                </a:solidFill>
                <a:latin typeface="Garamond" panose="02020404030301010803" pitchFamily="18" charset="0"/>
              </a:rPr>
              <a:t>This will be the most accurate approach for imputing missing values. However, it may requires more complex computation.</a:t>
            </a:r>
          </a:p>
          <a:p>
            <a:pPr>
              <a:lnSpc>
                <a:spcPct val="100000"/>
              </a:lnSpc>
            </a:pPr>
            <a:endParaRPr lang="en-US" altLang="en-US" b="0" dirty="0">
              <a:solidFill>
                <a:schemeClr val="tx2">
                  <a:lumMod val="75000"/>
                </a:schemeClr>
              </a:solidFill>
              <a:latin typeface="Garamond" panose="02020404030301010803" pitchFamily="18" charset="0"/>
            </a:endParaRPr>
          </a:p>
          <a:p>
            <a:pPr>
              <a:lnSpc>
                <a:spcPct val="100000"/>
              </a:lnSpc>
            </a:pPr>
            <a:r>
              <a:rPr lang="en-US" altLang="en-US" b="0" dirty="0">
                <a:solidFill>
                  <a:schemeClr val="tx2">
                    <a:lumMod val="75000"/>
                  </a:schemeClr>
                </a:solidFill>
                <a:latin typeface="Garamond" panose="02020404030301010803" pitchFamily="18" charset="0"/>
              </a:rPr>
              <a:t>k-Nearest Neighbors (k-NN) is a popular method for imputing missing values.</a:t>
            </a:r>
          </a:p>
          <a:p>
            <a:pPr marL="0" indent="0">
              <a:lnSpc>
                <a:spcPct val="100000"/>
              </a:lnSpc>
              <a:buNone/>
            </a:pPr>
            <a:r>
              <a:rPr lang="en-US" altLang="en-US" b="0" dirty="0">
                <a:solidFill>
                  <a:schemeClr val="tx2">
                    <a:lumMod val="75000"/>
                  </a:schemeClr>
                </a:solidFill>
                <a:latin typeface="Garamond" panose="02020404030301010803" pitchFamily="18" charset="0"/>
              </a:rPr>
              <a:t> </a:t>
            </a:r>
          </a:p>
          <a:p>
            <a:pPr>
              <a:lnSpc>
                <a:spcPct val="100000"/>
              </a:lnSpc>
            </a:pPr>
            <a:endParaRPr lang="en-US" altLang="en-US" sz="1900" b="0" dirty="0">
              <a:solidFill>
                <a:schemeClr val="tx2">
                  <a:lumMod val="75000"/>
                </a:schemeClr>
              </a:solidFill>
              <a:latin typeface="Garamond" panose="02020404030301010803" pitchFamily="18" charset="0"/>
            </a:endParaRPr>
          </a:p>
          <a:p>
            <a:pPr marL="0" indent="0">
              <a:lnSpc>
                <a:spcPct val="100000"/>
              </a:lnSpc>
              <a:buFont typeface="Arial" panose="020B0604020202020204" pitchFamily="34" charset="0"/>
              <a:buNone/>
            </a:pPr>
            <a:endParaRPr lang="en-US" altLang="en-US" sz="1500" b="0" dirty="0">
              <a:solidFill>
                <a:schemeClr val="tx2">
                  <a:lumMod val="75000"/>
                </a:schemeClr>
              </a:solidFill>
              <a:latin typeface="Garamond" panose="02020404030301010803" pitchFamily="18" charset="0"/>
            </a:endParaRPr>
          </a:p>
          <a:p>
            <a:pPr marL="0" indent="0">
              <a:lnSpc>
                <a:spcPct val="100000"/>
              </a:lnSpc>
              <a:buFont typeface="Arial" panose="020B0604020202020204" pitchFamily="34" charset="0"/>
              <a:buNone/>
            </a:pPr>
            <a:endParaRPr lang="en-US" altLang="en-US" sz="900" b="0" dirty="0">
              <a:solidFill>
                <a:schemeClr val="tx2">
                  <a:lumMod val="75000"/>
                </a:schemeClr>
              </a:solidFill>
              <a:latin typeface="Garamond" panose="02020404030301010803" pitchFamily="18" charset="0"/>
            </a:endParaRPr>
          </a:p>
        </p:txBody>
      </p:sp>
      <p:pic>
        <p:nvPicPr>
          <p:cNvPr id="2" name="4_5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1338" y="4567238"/>
            <a:ext cx="487362" cy="487362"/>
          </a:xfrm>
          <a:prstGeom prst="rect">
            <a:avLst/>
          </a:prstGeom>
        </p:spPr>
      </p:pic>
    </p:spTree>
    <p:extLst>
      <p:ext uri="{BB962C8B-B14F-4D97-AF65-F5344CB8AC3E}">
        <p14:creationId xmlns:p14="http://schemas.microsoft.com/office/powerpoint/2010/main" val="336111972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618183" y="35719"/>
            <a:ext cx="5564982" cy="685800"/>
          </a:xfrm>
        </p:spPr>
        <p:txBody>
          <a:bodyPr>
            <a:normAutofit/>
          </a:bodyPr>
          <a:lstStyle/>
          <a:p>
            <a:r>
              <a:rPr lang="en-US" altLang="en-US" dirty="0">
                <a:solidFill>
                  <a:schemeClr val="tx2">
                    <a:lumMod val="75000"/>
                  </a:schemeClr>
                </a:solidFill>
                <a:latin typeface="Garamond" panose="02020404030301010803" pitchFamily="18" charset="0"/>
              </a:rPr>
              <a:t>k-Nearest Neighbors</a:t>
            </a:r>
            <a:endParaRPr lang="en-US" altLang="en-US" dirty="0">
              <a:latin typeface="Garamond" panose="02020404030301010803" pitchFamily="18" charset="0"/>
            </a:endParaRPr>
          </a:p>
        </p:txBody>
      </p:sp>
      <p:sp>
        <p:nvSpPr>
          <p:cNvPr id="4" name="Rectangle 3"/>
          <p:cNvSpPr txBox="1">
            <a:spLocks noChangeArrowheads="1"/>
          </p:cNvSpPr>
          <p:nvPr/>
        </p:nvSpPr>
        <p:spPr>
          <a:xfrm>
            <a:off x="1664495" y="842962"/>
            <a:ext cx="4000499" cy="37361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en-US" sz="1900" b="0" dirty="0">
                <a:solidFill>
                  <a:schemeClr val="tx2">
                    <a:lumMod val="75000"/>
                  </a:schemeClr>
                </a:solidFill>
                <a:latin typeface="Garamond" panose="02020404030301010803" pitchFamily="18" charset="0"/>
              </a:rPr>
              <a:t>Finding the k neighbors nearest to the missing point and fill in the missing value with the most frequent value or the average value of neighbors.</a:t>
            </a:r>
            <a:br>
              <a:rPr lang="en-US" altLang="en-US" sz="1900" b="0" dirty="0">
                <a:solidFill>
                  <a:schemeClr val="tx2">
                    <a:lumMod val="75000"/>
                  </a:schemeClr>
                </a:solidFill>
                <a:latin typeface="Garamond" panose="02020404030301010803" pitchFamily="18" charset="0"/>
              </a:rPr>
            </a:br>
            <a:endParaRPr lang="en-US" altLang="en-US" sz="1900" b="0" dirty="0">
              <a:solidFill>
                <a:schemeClr val="tx2">
                  <a:lumMod val="75000"/>
                </a:schemeClr>
              </a:solidFill>
              <a:latin typeface="Garamond" panose="02020404030301010803" pitchFamily="18" charset="0"/>
            </a:endParaRPr>
          </a:p>
          <a:p>
            <a:pPr>
              <a:lnSpc>
                <a:spcPct val="100000"/>
              </a:lnSpc>
            </a:pPr>
            <a:r>
              <a:rPr lang="en-US" altLang="en-US" sz="1900" b="0" dirty="0">
                <a:solidFill>
                  <a:schemeClr val="tx2">
                    <a:lumMod val="75000"/>
                  </a:schemeClr>
                </a:solidFill>
                <a:latin typeface="Garamond" panose="02020404030301010803" pitchFamily="18" charset="0"/>
              </a:rPr>
              <a:t>Finding neighbors in a large dataset may be slow</a:t>
            </a:r>
            <a:br>
              <a:rPr lang="en-US" altLang="en-US" sz="1900" b="0" dirty="0">
                <a:solidFill>
                  <a:schemeClr val="tx2">
                    <a:lumMod val="75000"/>
                  </a:schemeClr>
                </a:solidFill>
                <a:latin typeface="Garamond" panose="02020404030301010803" pitchFamily="18" charset="0"/>
              </a:rPr>
            </a:br>
            <a:endParaRPr lang="en-US" altLang="en-US" sz="1900" b="0" dirty="0">
              <a:solidFill>
                <a:schemeClr val="tx2">
                  <a:lumMod val="75000"/>
                </a:schemeClr>
              </a:solidFill>
              <a:latin typeface="Garamond" panose="02020404030301010803" pitchFamily="18" charset="0"/>
            </a:endParaRPr>
          </a:p>
          <a:p>
            <a:pPr>
              <a:lnSpc>
                <a:spcPct val="100000"/>
              </a:lnSpc>
            </a:pPr>
            <a:r>
              <a:rPr lang="en-US" altLang="en-US" sz="1900" b="0" dirty="0">
                <a:solidFill>
                  <a:schemeClr val="tx2">
                    <a:lumMod val="75000"/>
                  </a:schemeClr>
                </a:solidFill>
                <a:latin typeface="Garamond" panose="02020404030301010803" pitchFamily="18" charset="0"/>
              </a:rPr>
              <a:t>Defining the right distance metric can be tricky especially when you have a mix of numerical and categorical variables. </a:t>
            </a:r>
            <a:endParaRPr lang="en-US" altLang="en-US" sz="900" b="0" dirty="0">
              <a:solidFill>
                <a:schemeClr val="tx2">
                  <a:lumMod val="75000"/>
                </a:schemeClr>
              </a:solidFill>
              <a:latin typeface="Garamond" panose="02020404030301010803" pitchFamily="18" charset="0"/>
            </a:endParaRPr>
          </a:p>
        </p:txBody>
      </p:sp>
      <p:pic>
        <p:nvPicPr>
          <p:cNvPr id="2" name="Picture 1"/>
          <p:cNvPicPr>
            <a:picLocks noChangeAspect="1"/>
          </p:cNvPicPr>
          <p:nvPr/>
        </p:nvPicPr>
        <p:blipFill>
          <a:blip r:embed="rId5"/>
          <a:stretch>
            <a:fillRect/>
          </a:stretch>
        </p:blipFill>
        <p:spPr>
          <a:xfrm>
            <a:off x="6038850" y="1343485"/>
            <a:ext cx="2397919" cy="2452227"/>
          </a:xfrm>
          <a:prstGeom prst="rect">
            <a:avLst/>
          </a:prstGeom>
        </p:spPr>
      </p:pic>
      <p:pic>
        <p:nvPicPr>
          <p:cNvPr id="3" name="4_5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5625" y="4656138"/>
            <a:ext cx="487363" cy="487362"/>
          </a:xfrm>
          <a:prstGeom prst="rect">
            <a:avLst/>
          </a:prstGeom>
        </p:spPr>
      </p:pic>
    </p:spTree>
    <p:extLst>
      <p:ext uri="{BB962C8B-B14F-4D97-AF65-F5344CB8AC3E}">
        <p14:creationId xmlns:p14="http://schemas.microsoft.com/office/powerpoint/2010/main" val="3300891185"/>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6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 </a:t>
            </a:r>
            <a:r>
              <a:rPr lang="en-US" altLang="en-US" dirty="0">
                <a:latin typeface="Garamond" panose="02020404030301010803" pitchFamily="18" charset="0"/>
              </a:rPr>
              <a:t>Imputing Missing Values</a:t>
            </a:r>
            <a:endParaRPr lang="en-US" dirty="0">
              <a:latin typeface="Garamond" panose="02020404030301010803" pitchFamily="18" charset="0"/>
            </a:endParaRPr>
          </a:p>
        </p:txBody>
      </p:sp>
      <p:sp>
        <p:nvSpPr>
          <p:cNvPr id="3" name="Rectangle 2"/>
          <p:cNvSpPr/>
          <p:nvPr/>
        </p:nvSpPr>
        <p:spPr>
          <a:xfrm>
            <a:off x="1501140" y="1285944"/>
            <a:ext cx="7025640" cy="1985159"/>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VIM)</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missing_imputed_knn</a:t>
            </a:r>
            <a:r>
              <a:rPr lang="en-US" sz="1400" dirty="0">
                <a:latin typeface="Consolas" panose="020B0609020204030204" pitchFamily="49" charset="0"/>
                <a:ea typeface="Cambria" panose="02040503050406030204" pitchFamily="18" charset="0"/>
                <a:cs typeface="Times New Roman" panose="02020603050405020304" pitchFamily="18" charset="0"/>
              </a:rPr>
              <a:t>&lt;-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kNN</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airquality,</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variable</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"Ozone"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k=</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colMeans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is.na</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missing_imputed_knn</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Ozone    </a:t>
            </a:r>
            <a:r>
              <a:rPr lang="en-US" sz="1400" dirty="0" err="1">
                <a:latin typeface="Consolas" panose="020B0609020204030204" pitchFamily="49" charset="0"/>
                <a:ea typeface="Cambria" panose="02040503050406030204" pitchFamily="18" charset="0"/>
                <a:cs typeface="Times New Roman" panose="02020603050405020304" pitchFamily="18" charset="0"/>
              </a:rPr>
              <a:t>Solar.R</a:t>
            </a:r>
            <a:r>
              <a:rPr lang="en-US" sz="1400" dirty="0">
                <a:latin typeface="Consolas" panose="020B0609020204030204" pitchFamily="49" charset="0"/>
                <a:ea typeface="Cambria" panose="02040503050406030204" pitchFamily="18" charset="0"/>
                <a:cs typeface="Times New Roman" panose="02020603050405020304" pitchFamily="18" charset="0"/>
              </a:rPr>
              <a:t>       Wind       Temp      Month        Day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0.00000000 0.04575163 0.00000000 0.00000000 0.00000000 0.00000000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Ozone_imp</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0.00000000</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5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988" y="4611688"/>
            <a:ext cx="487362" cy="487362"/>
          </a:xfrm>
          <a:prstGeom prst="rect">
            <a:avLst/>
          </a:prstGeom>
        </p:spPr>
      </p:pic>
    </p:spTree>
    <p:extLst>
      <p:ext uri="{BB962C8B-B14F-4D97-AF65-F5344CB8AC3E}">
        <p14:creationId xmlns:p14="http://schemas.microsoft.com/office/powerpoint/2010/main" val="14304868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332719" y="67718"/>
            <a:ext cx="5789725" cy="650081"/>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latin typeface="Garamond" panose="02020404030301010803" pitchFamily="18" charset="0"/>
              </a:rPr>
              <a:t>Outliers</a:t>
            </a:r>
          </a:p>
        </p:txBody>
      </p:sp>
      <p:sp>
        <p:nvSpPr>
          <p:cNvPr id="23555" name="Rectangle 3"/>
          <p:cNvSpPr>
            <a:spLocks noGrp="1" noChangeArrowheads="1"/>
          </p:cNvSpPr>
          <p:nvPr>
            <p:ph type="body" idx="1"/>
          </p:nvPr>
        </p:nvSpPr>
        <p:spPr>
          <a:xfrm>
            <a:off x="1594533" y="703512"/>
            <a:ext cx="7412024" cy="3947069"/>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Autofit/>
          </a:bodyPr>
          <a:lstStyle/>
          <a:p>
            <a:pPr lvl="1">
              <a:buFont typeface="Wingdings" panose="05000000000000000000" pitchFamily="2" charset="2"/>
              <a:buChar char="§"/>
            </a:pPr>
            <a:endParaRPr lang="en-US" altLang="en-US" sz="2000" dirty="0">
              <a:solidFill>
                <a:schemeClr val="tx2">
                  <a:lumMod val="75000"/>
                </a:schemeClr>
              </a:solidFill>
              <a:latin typeface="Garamond" panose="02020404030301010803" pitchFamily="18" charset="0"/>
            </a:endParaRPr>
          </a:p>
          <a:p>
            <a:pPr marL="342900" lvl="1" indent="0">
              <a:buNone/>
            </a:pPr>
            <a:r>
              <a:rPr lang="en-US" altLang="en-US" sz="2100" dirty="0">
                <a:solidFill>
                  <a:schemeClr val="tx2">
                    <a:lumMod val="75000"/>
                  </a:schemeClr>
                </a:solidFill>
                <a:latin typeface="Garamond" panose="02020404030301010803" pitchFamily="18" charset="0"/>
              </a:rPr>
              <a:t>• Outliers are values thought to be out of range.</a:t>
            </a:r>
          </a:p>
          <a:p>
            <a:pPr marL="685800" lvl="2" indent="0">
              <a:buNone/>
            </a:pPr>
            <a:r>
              <a:rPr lang="en-US" altLang="en-US" sz="2100" dirty="0">
                <a:solidFill>
                  <a:schemeClr val="tx2">
                    <a:lumMod val="75000"/>
                  </a:schemeClr>
                </a:solidFill>
                <a:latin typeface="Garamond" panose="02020404030301010803" pitchFamily="18" charset="0"/>
              </a:rPr>
              <a:t>“An outlier is an observation that deviates so much from other</a:t>
            </a:r>
          </a:p>
          <a:p>
            <a:pPr marL="685800" lvl="2" indent="0">
              <a:buNone/>
            </a:pPr>
            <a:r>
              <a:rPr lang="en-US" altLang="en-US" sz="2100" dirty="0">
                <a:solidFill>
                  <a:schemeClr val="tx2">
                    <a:lumMod val="75000"/>
                  </a:schemeClr>
                </a:solidFill>
                <a:latin typeface="Garamond" panose="02020404030301010803" pitchFamily="18" charset="0"/>
              </a:rPr>
              <a:t>observations as to arouse suspicion that it was generated by a</a:t>
            </a:r>
          </a:p>
          <a:p>
            <a:pPr marL="685800" lvl="2" indent="0">
              <a:buNone/>
            </a:pPr>
            <a:r>
              <a:rPr lang="en-US" altLang="en-US" sz="2100" dirty="0">
                <a:solidFill>
                  <a:schemeClr val="tx2">
                    <a:lumMod val="75000"/>
                  </a:schemeClr>
                </a:solidFill>
                <a:latin typeface="Garamond" panose="02020404030301010803" pitchFamily="18" charset="0"/>
              </a:rPr>
              <a:t>different mechanism”</a:t>
            </a:r>
            <a:br>
              <a:rPr lang="en-US" altLang="en-US" sz="2100" dirty="0">
                <a:solidFill>
                  <a:schemeClr val="tx2">
                    <a:lumMod val="75000"/>
                  </a:schemeClr>
                </a:solidFill>
                <a:latin typeface="Garamond" panose="02020404030301010803" pitchFamily="18" charset="0"/>
              </a:rPr>
            </a:br>
            <a:endParaRPr lang="en-US" altLang="en-US" sz="2100" dirty="0">
              <a:solidFill>
                <a:schemeClr val="tx2">
                  <a:lumMod val="75000"/>
                </a:schemeClr>
              </a:solidFill>
              <a:latin typeface="Garamond" panose="02020404030301010803" pitchFamily="18" charset="0"/>
            </a:endParaRPr>
          </a:p>
          <a:p>
            <a:pPr marL="342900" lvl="1" indent="0">
              <a:buNone/>
            </a:pPr>
            <a:r>
              <a:rPr lang="en-US" altLang="en-US" sz="2100" dirty="0">
                <a:solidFill>
                  <a:schemeClr val="tx2">
                    <a:lumMod val="75000"/>
                  </a:schemeClr>
                </a:solidFill>
                <a:latin typeface="Garamond" panose="02020404030301010803" pitchFamily="18" charset="0"/>
              </a:rPr>
              <a:t>• Can be detected by standardizing observations and label the</a:t>
            </a:r>
          </a:p>
          <a:p>
            <a:pPr marL="342900" lvl="1" indent="0">
              <a:buNone/>
            </a:pPr>
            <a:r>
              <a:rPr lang="en-US" altLang="en-US" sz="2100" dirty="0">
                <a:solidFill>
                  <a:schemeClr val="tx2">
                    <a:lumMod val="75000"/>
                  </a:schemeClr>
                </a:solidFill>
                <a:latin typeface="Garamond" panose="02020404030301010803" pitchFamily="18" charset="0"/>
              </a:rPr>
              <a:t>standardized values outside a predetermined bound as outliers</a:t>
            </a:r>
            <a:br>
              <a:rPr lang="en-US" altLang="en-US" sz="2100" dirty="0">
                <a:solidFill>
                  <a:schemeClr val="tx2">
                    <a:lumMod val="75000"/>
                  </a:schemeClr>
                </a:solidFill>
                <a:latin typeface="Garamond" panose="02020404030301010803" pitchFamily="18" charset="0"/>
              </a:rPr>
            </a:br>
            <a:endParaRPr lang="en-US" altLang="en-US" sz="2100" dirty="0">
              <a:solidFill>
                <a:schemeClr val="tx2">
                  <a:lumMod val="75000"/>
                </a:schemeClr>
              </a:solidFill>
              <a:latin typeface="Garamond" panose="02020404030301010803" pitchFamily="18" charset="0"/>
            </a:endParaRPr>
          </a:p>
          <a:p>
            <a:pPr marL="342900" lvl="1" indent="0">
              <a:buNone/>
            </a:pPr>
            <a:endParaRPr lang="en-US" altLang="en-US" sz="2000" dirty="0"/>
          </a:p>
        </p:txBody>
      </p:sp>
      <p:pic>
        <p:nvPicPr>
          <p:cNvPr id="2" name="4_5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2600" y="4552950"/>
            <a:ext cx="487363" cy="487363"/>
          </a:xfrm>
          <a:prstGeom prst="rect">
            <a:avLst/>
          </a:prstGeom>
        </p:spPr>
      </p:pic>
    </p:spTree>
    <p:extLst>
      <p:ext uri="{BB962C8B-B14F-4D97-AF65-F5344CB8AC3E}">
        <p14:creationId xmlns:p14="http://schemas.microsoft.com/office/powerpoint/2010/main" val="418572212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109551" y="0"/>
            <a:ext cx="6897006" cy="650081"/>
          </a:xfrm>
          <a:noFill/>
          <a:ln/>
          <a:extLst>
            <a:ext uri="{91240B29-F687-4F45-9708-019B960494DF}">
              <a14:hiddenLine xmlns:a14="http://schemas.microsoft.com/office/drawing/2010/main" w="12700">
                <a:solidFill>
                  <a:schemeClr val="tx1"/>
                </a:solidFill>
                <a:miter lim="800000"/>
                <a:headEnd/>
                <a:tailEnd/>
              </a14:hiddenLine>
            </a:ext>
          </a:extLst>
        </p:spPr>
        <p:txBody>
          <a:bodyPr vert="horz" lIns="86916" tIns="42863" rIns="86916" bIns="42863" rtlCol="0" anchor="ctr">
            <a:normAutofit/>
          </a:bodyPr>
          <a:lstStyle/>
          <a:p>
            <a:r>
              <a:rPr lang="en-US" altLang="en-US" dirty="0">
                <a:latin typeface="Garamond" panose="02020404030301010803" pitchFamily="18" charset="0"/>
              </a:rPr>
              <a:t>Outliers</a:t>
            </a:r>
          </a:p>
        </p:txBody>
      </p:sp>
      <p:pic>
        <p:nvPicPr>
          <p:cNvPr id="2" name="Picture 1"/>
          <p:cNvPicPr>
            <a:picLocks noChangeAspect="1"/>
          </p:cNvPicPr>
          <p:nvPr/>
        </p:nvPicPr>
        <p:blipFill rotWithShape="1">
          <a:blip r:embed="rId5"/>
          <a:srcRect l="10439" r="11514"/>
          <a:stretch/>
        </p:blipFill>
        <p:spPr>
          <a:xfrm>
            <a:off x="6057900" y="1009036"/>
            <a:ext cx="2948657" cy="3336019"/>
          </a:xfrm>
          <a:prstGeom prst="rect">
            <a:avLst/>
          </a:prstGeom>
        </p:spPr>
      </p:pic>
      <p:sp>
        <p:nvSpPr>
          <p:cNvPr id="23555" name="Rectangle 3"/>
          <p:cNvSpPr>
            <a:spLocks noGrp="1" noChangeArrowheads="1"/>
          </p:cNvSpPr>
          <p:nvPr>
            <p:ph type="body" idx="1"/>
          </p:nvPr>
        </p:nvSpPr>
        <p:spPr>
          <a:xfrm>
            <a:off x="1328738" y="703512"/>
            <a:ext cx="7677819" cy="3947069"/>
          </a:xfrm>
          <a:noFill/>
          <a:ln/>
          <a:extLst>
            <a:ext uri="{91240B29-F687-4F45-9708-019B960494DF}">
              <a14:hiddenLine xmlns:a14="http://schemas.microsoft.com/office/drawing/2010/main" w="25400">
                <a:solidFill>
                  <a:schemeClr val="tx1"/>
                </a:solidFill>
                <a:miter lim="800000"/>
                <a:headEnd/>
                <a:tailEnd/>
              </a14:hiddenLine>
            </a:ext>
          </a:extLst>
        </p:spPr>
        <p:txBody>
          <a:bodyPr vert="horz" lIns="82154" tIns="39291" rIns="82154" bIns="39291" rtlCol="0">
            <a:noAutofit/>
          </a:bodyPr>
          <a:lstStyle/>
          <a:p>
            <a:pPr lvl="1">
              <a:buFont typeface="Wingdings" panose="05000000000000000000" pitchFamily="2" charset="2"/>
              <a:buChar char="§"/>
            </a:pPr>
            <a:endParaRPr lang="en-US" altLang="en-US" sz="2000" dirty="0">
              <a:solidFill>
                <a:schemeClr val="tx2">
                  <a:lumMod val="75000"/>
                </a:schemeClr>
              </a:solidFill>
              <a:latin typeface="Garamond" panose="02020404030301010803" pitchFamily="18" charset="0"/>
            </a:endParaRPr>
          </a:p>
          <a:p>
            <a:pPr marL="342900" lvl="1" indent="0">
              <a:buNone/>
            </a:pPr>
            <a:r>
              <a:rPr lang="en-US" altLang="en-US" sz="2000" dirty="0">
                <a:solidFill>
                  <a:schemeClr val="tx2">
                    <a:lumMod val="75000"/>
                  </a:schemeClr>
                </a:solidFill>
                <a:latin typeface="Garamond" panose="02020404030301010803" pitchFamily="18" charset="0"/>
              </a:rPr>
              <a:t>• Boxplot: </a:t>
            </a:r>
          </a:p>
          <a:p>
            <a:pPr marL="342900" lvl="1" indent="0">
              <a:buNone/>
            </a:pPr>
            <a:endParaRPr lang="en-US" altLang="en-US" sz="2000" dirty="0">
              <a:solidFill>
                <a:schemeClr val="tx2">
                  <a:lumMod val="75000"/>
                </a:schemeClr>
              </a:solidFill>
              <a:latin typeface="Garamond" panose="02020404030301010803" pitchFamily="18" charset="0"/>
            </a:endParaRPr>
          </a:p>
          <a:p>
            <a:pPr marL="342900" lvl="1" indent="0">
              <a:buNone/>
            </a:pPr>
            <a:r>
              <a:rPr lang="en-US" altLang="en-US" sz="2000" dirty="0">
                <a:solidFill>
                  <a:schemeClr val="tx2">
                    <a:lumMod val="75000"/>
                  </a:schemeClr>
                </a:solidFill>
                <a:latin typeface="Garamond" panose="02020404030301010803" pitchFamily="18" charset="0"/>
              </a:rPr>
              <a:t>An observation is an extreme outlier if</a:t>
            </a:r>
          </a:p>
          <a:p>
            <a:pPr marL="342900" lvl="1" indent="0">
              <a:buNone/>
            </a:pPr>
            <a:r>
              <a:rPr lang="en-US" altLang="en-US" sz="2000" dirty="0">
                <a:solidFill>
                  <a:schemeClr val="tx2">
                    <a:lumMod val="75000"/>
                  </a:schemeClr>
                </a:solidFill>
                <a:latin typeface="Garamond" panose="02020404030301010803" pitchFamily="18" charset="0"/>
              </a:rPr>
              <a:t>(Q1-3IQR, Q3+3IQR), where IQR=Q3-Q1</a:t>
            </a:r>
          </a:p>
          <a:p>
            <a:pPr marL="342900" lvl="1" indent="0">
              <a:buNone/>
            </a:pPr>
            <a:endParaRPr lang="en-US" altLang="en-US" sz="2000" dirty="0">
              <a:solidFill>
                <a:schemeClr val="tx2">
                  <a:lumMod val="75000"/>
                </a:schemeClr>
              </a:solidFill>
              <a:latin typeface="Garamond" panose="02020404030301010803" pitchFamily="18" charset="0"/>
            </a:endParaRPr>
          </a:p>
          <a:p>
            <a:pPr marL="342900" lvl="1" indent="0">
              <a:buNone/>
            </a:pPr>
            <a:r>
              <a:rPr lang="en-US" altLang="en-US" sz="2000" dirty="0">
                <a:solidFill>
                  <a:schemeClr val="tx2">
                    <a:lumMod val="75000"/>
                  </a:schemeClr>
                </a:solidFill>
                <a:latin typeface="Garamond" panose="02020404030301010803" pitchFamily="18" charset="0"/>
              </a:rPr>
              <a:t>and declared a mild outlier if it lies</a:t>
            </a:r>
          </a:p>
          <a:p>
            <a:pPr marL="342900" lvl="1" indent="0">
              <a:buNone/>
            </a:pPr>
            <a:r>
              <a:rPr lang="en-US" altLang="en-US" sz="2000" dirty="0">
                <a:solidFill>
                  <a:schemeClr val="tx2">
                    <a:lumMod val="75000"/>
                  </a:schemeClr>
                </a:solidFill>
                <a:latin typeface="Garamond" panose="02020404030301010803" pitchFamily="18" charset="0"/>
              </a:rPr>
              <a:t>outside of the interval</a:t>
            </a:r>
          </a:p>
          <a:p>
            <a:pPr marL="342900" lvl="1" indent="0">
              <a:buNone/>
            </a:pPr>
            <a:r>
              <a:rPr lang="en-US" altLang="en-US" sz="2000" dirty="0">
                <a:solidFill>
                  <a:schemeClr val="tx2">
                    <a:lumMod val="75000"/>
                  </a:schemeClr>
                </a:solidFill>
                <a:latin typeface="Garamond" panose="02020404030301010803" pitchFamily="18" charset="0"/>
              </a:rPr>
              <a:t>(Q1-1.5IQR, Q3+1.5 IQR)</a:t>
            </a:r>
          </a:p>
          <a:p>
            <a:pPr marL="342900" lvl="1" indent="0">
              <a:buNone/>
            </a:pPr>
            <a:endParaRPr lang="en-US" altLang="en-US" sz="2000" dirty="0"/>
          </a:p>
        </p:txBody>
      </p:sp>
      <p:pic>
        <p:nvPicPr>
          <p:cNvPr id="3" name="4_5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4363" y="4449763"/>
            <a:ext cx="487362" cy="487362"/>
          </a:xfrm>
          <a:prstGeom prst="rect">
            <a:avLst/>
          </a:prstGeom>
        </p:spPr>
      </p:pic>
    </p:spTree>
    <p:extLst>
      <p:ext uri="{BB962C8B-B14F-4D97-AF65-F5344CB8AC3E}">
        <p14:creationId xmlns:p14="http://schemas.microsoft.com/office/powerpoint/2010/main" val="16434275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4298342"/>
          </a:xfrm>
          <a:solidFill>
            <a:srgbClr val="000000">
              <a:alpha val="0"/>
            </a:srgbClr>
          </a:solidFill>
        </p:spPr>
        <p:txBody>
          <a:bodyPr>
            <a:normAutofit/>
          </a:bodyPr>
          <a:lstStyle/>
          <a:p>
            <a:pPr algn="ctr"/>
            <a:r>
              <a:rPr lang="en-US" sz="2700" b="0" dirty="0">
                <a:solidFill>
                  <a:schemeClr val="bg1"/>
                </a:solidFill>
              </a:rPr>
              <a:t>“There are only two things certain in life: death and taxes. ”</a:t>
            </a:r>
            <a:br>
              <a:rPr lang="en-US" sz="2700" b="0" dirty="0">
                <a:solidFill>
                  <a:schemeClr val="bg1"/>
                </a:solidFill>
              </a:rPr>
            </a:br>
            <a:r>
              <a:rPr lang="en-US" sz="2700" b="0" dirty="0">
                <a:solidFill>
                  <a:schemeClr val="bg1"/>
                </a:solidFill>
              </a:rPr>
              <a:t/>
            </a:r>
            <a:br>
              <a:rPr lang="en-US" sz="2700" b="0" dirty="0">
                <a:solidFill>
                  <a:schemeClr val="bg1"/>
                </a:solidFill>
              </a:rPr>
            </a:br>
            <a:r>
              <a:rPr lang="en-US" sz="2700" b="0" dirty="0">
                <a:solidFill>
                  <a:schemeClr val="bg1"/>
                </a:solidFill>
              </a:rPr>
              <a:t>						 – Benjamin Franklin</a:t>
            </a:r>
            <a:br>
              <a:rPr lang="en-US" sz="2700" b="0" dirty="0">
                <a:solidFill>
                  <a:schemeClr val="bg1"/>
                </a:solidFill>
              </a:rPr>
            </a:br>
            <a:r>
              <a:rPr lang="en-US" sz="2700" b="0" dirty="0">
                <a:solidFill>
                  <a:schemeClr val="bg1"/>
                </a:solidFill>
              </a:rPr>
              <a:t/>
            </a:r>
            <a:br>
              <a:rPr lang="en-US" sz="2700" b="0" dirty="0">
                <a:solidFill>
                  <a:schemeClr val="bg1"/>
                </a:solidFill>
              </a:rPr>
            </a:br>
            <a:r>
              <a:rPr lang="en-US" sz="2700" b="0" dirty="0"/>
              <a:t/>
            </a:r>
            <a:br>
              <a:rPr lang="en-US" sz="2700" b="0" dirty="0"/>
            </a:br>
            <a:r>
              <a:rPr lang="en-US" sz="2700" b="0" dirty="0">
                <a:solidFill>
                  <a:schemeClr val="bg1"/>
                </a:solidFill>
              </a:rPr>
              <a:t>“There are only two things certain in data modelling: measurement errors and missing values!”</a:t>
            </a:r>
            <a:br>
              <a:rPr lang="en-US" sz="2700" b="0" dirty="0">
                <a:solidFill>
                  <a:schemeClr val="bg1"/>
                </a:solidFill>
              </a:rPr>
            </a:br>
            <a:r>
              <a:rPr lang="en-US" sz="2700" b="0" dirty="0">
                <a:solidFill>
                  <a:schemeClr val="bg1"/>
                </a:solidFill>
              </a:rPr>
              <a:t/>
            </a:r>
            <a:br>
              <a:rPr lang="en-US" sz="2700" b="0" dirty="0">
                <a:solidFill>
                  <a:schemeClr val="bg1"/>
                </a:solidFill>
              </a:rPr>
            </a:br>
            <a:r>
              <a:rPr lang="en-US" sz="2700" b="0" dirty="0">
                <a:solidFill>
                  <a:schemeClr val="bg1"/>
                </a:solidFill>
              </a:rPr>
              <a:t>				 – An Experienced Data Scientist</a:t>
            </a:r>
          </a:p>
        </p:txBody>
      </p:sp>
    </p:spTree>
    <p:extLst>
      <p:ext uri="{BB962C8B-B14F-4D97-AF65-F5344CB8AC3E}">
        <p14:creationId xmlns:p14="http://schemas.microsoft.com/office/powerpoint/2010/main" val="196790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solidFill>
                  <a:schemeClr val="tx2">
                    <a:lumMod val="75000"/>
                  </a:schemeClr>
                </a:solidFill>
                <a:latin typeface="Garamond" panose="02020404030301010803" pitchFamily="18" charset="0"/>
              </a:rPr>
              <a:t>Dimensions of Data Quality</a:t>
            </a:r>
            <a:endParaRPr lang="en-US" dirty="0">
              <a:latin typeface="Garamond" panose="02020404030301010803" pitchFamily="18" charset="0"/>
            </a:endParaRPr>
          </a:p>
        </p:txBody>
      </p:sp>
      <p:sp>
        <p:nvSpPr>
          <p:cNvPr id="5" name="Content Placeholder 4"/>
          <p:cNvSpPr>
            <a:spLocks noGrp="1"/>
          </p:cNvSpPr>
          <p:nvPr>
            <p:ph sz="half" idx="1"/>
          </p:nvPr>
        </p:nvSpPr>
        <p:spPr>
          <a:xfrm>
            <a:off x="1859821" y="1408198"/>
            <a:ext cx="6897006" cy="2889482"/>
          </a:xfrm>
        </p:spPr>
        <p:txBody>
          <a:bodyPr>
            <a:noAutofit/>
          </a:bodyPr>
          <a:lstStyle/>
          <a:p>
            <a:pPr>
              <a:buFont typeface="Wingdings" panose="05000000000000000000" pitchFamily="2" charset="2"/>
              <a:buChar char="§"/>
            </a:pPr>
            <a:r>
              <a:rPr lang="en-US" altLang="en-US" sz="2600" b="0" dirty="0">
                <a:solidFill>
                  <a:schemeClr val="tx2">
                    <a:lumMod val="75000"/>
                  </a:schemeClr>
                </a:solidFill>
                <a:latin typeface="Garamond" panose="02020404030301010803" pitchFamily="18" charset="0"/>
              </a:rPr>
              <a:t>Accuracy: the data was recorded correctly.</a:t>
            </a:r>
          </a:p>
          <a:p>
            <a:pPr>
              <a:buFont typeface="Wingdings" panose="05000000000000000000" pitchFamily="2" charset="2"/>
              <a:buChar char="§"/>
            </a:pPr>
            <a:r>
              <a:rPr lang="en-US" altLang="en-US" sz="2600" b="0" dirty="0">
                <a:solidFill>
                  <a:schemeClr val="tx2">
                    <a:lumMod val="75000"/>
                  </a:schemeClr>
                </a:solidFill>
                <a:latin typeface="Garamond" panose="02020404030301010803" pitchFamily="18" charset="0"/>
              </a:rPr>
              <a:t>Completeness: all relevant data was recorded.</a:t>
            </a:r>
          </a:p>
          <a:p>
            <a:pPr>
              <a:buFont typeface="Wingdings" panose="05000000000000000000" pitchFamily="2" charset="2"/>
              <a:buChar char="§"/>
            </a:pPr>
            <a:r>
              <a:rPr lang="en-US" altLang="en-US" sz="2600" b="0" dirty="0">
                <a:solidFill>
                  <a:schemeClr val="tx2">
                    <a:lumMod val="75000"/>
                  </a:schemeClr>
                </a:solidFill>
                <a:latin typeface="Garamond" panose="02020404030301010803" pitchFamily="18" charset="0"/>
              </a:rPr>
              <a:t>Timeliness: the data is kept up to date.</a:t>
            </a:r>
          </a:p>
          <a:p>
            <a:pPr>
              <a:buFont typeface="Wingdings" panose="05000000000000000000" pitchFamily="2" charset="2"/>
              <a:buChar char="§"/>
            </a:pPr>
            <a:r>
              <a:rPr lang="en-US" altLang="en-US" sz="2600" b="0" dirty="0">
                <a:solidFill>
                  <a:schemeClr val="tx2">
                    <a:lumMod val="75000"/>
                  </a:schemeClr>
                </a:solidFill>
                <a:latin typeface="Garamond" panose="02020404030301010803" pitchFamily="18" charset="0"/>
              </a:rPr>
              <a:t>Consistency: the data agrees with itself.</a:t>
            </a:r>
          </a:p>
          <a:p>
            <a:pPr>
              <a:buFont typeface="Wingdings" panose="05000000000000000000" pitchFamily="2" charset="2"/>
              <a:buChar char="§"/>
            </a:pPr>
            <a:r>
              <a:rPr lang="en-US" altLang="en-US" sz="2600" b="0" dirty="0">
                <a:solidFill>
                  <a:schemeClr val="tx2">
                    <a:lumMod val="75000"/>
                  </a:schemeClr>
                </a:solidFill>
                <a:latin typeface="Garamond" panose="02020404030301010803" pitchFamily="18" charset="0"/>
              </a:rPr>
              <a:t>Uniqueness: entities are recorded once.</a:t>
            </a:r>
          </a:p>
          <a:p>
            <a:pPr>
              <a:buFont typeface="Wingdings" panose="05000000000000000000" pitchFamily="2" charset="2"/>
              <a:buChar char="§"/>
            </a:pPr>
            <a:endParaRPr lang="en-US" altLang="en-US" sz="2600" b="0" dirty="0">
              <a:solidFill>
                <a:schemeClr val="tx2">
                  <a:lumMod val="75000"/>
                </a:schemeClr>
              </a:solidFill>
              <a:latin typeface="Garamond" panose="02020404030301010803" pitchFamily="18" charset="0"/>
            </a:endParaRPr>
          </a:p>
          <a:p>
            <a:pPr marL="0" indent="0">
              <a:buNone/>
            </a:pPr>
            <a:endParaRPr lang="en-US" altLang="en-US" sz="2000" b="0" dirty="0">
              <a:solidFill>
                <a:schemeClr val="tx2">
                  <a:lumMod val="75000"/>
                </a:schemeClr>
              </a:solidFill>
              <a:latin typeface="Garamond" panose="02020404030301010803" pitchFamily="18" charset="0"/>
            </a:endParaRPr>
          </a:p>
        </p:txBody>
      </p:sp>
      <p:pic>
        <p:nvPicPr>
          <p:cNvPr id="2" name="4_5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1175" y="4597400"/>
            <a:ext cx="487363"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0050"/>
            <a:ext cx="5086350" cy="400050"/>
          </a:xfrm>
        </p:spPr>
        <p:txBody>
          <a:bodyPr>
            <a:noAutofit/>
          </a:bodyPr>
          <a:lstStyle/>
          <a:p>
            <a:r>
              <a:rPr lang="en-US" altLang="en-US" dirty="0">
                <a:latin typeface="Garamond" panose="02020404030301010803" pitchFamily="18" charset="0"/>
              </a:rPr>
              <a:t>Missing Values</a:t>
            </a:r>
          </a:p>
        </p:txBody>
      </p:sp>
      <p:sp>
        <p:nvSpPr>
          <p:cNvPr id="1009667" name="Rectangle 1027"/>
          <p:cNvSpPr>
            <a:spLocks noGrp="1" noChangeArrowheads="1"/>
          </p:cNvSpPr>
          <p:nvPr>
            <p:ph type="body" idx="1"/>
          </p:nvPr>
        </p:nvSpPr>
        <p:spPr>
          <a:xfrm>
            <a:off x="1574483" y="956785"/>
            <a:ext cx="7729537" cy="3600450"/>
          </a:xfrm>
        </p:spPr>
        <p:txBody>
          <a:bodyPr>
            <a:noAutofit/>
          </a:bodyPr>
          <a:lstStyle/>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Data is not always available</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Missing data may be due to </a:t>
            </a:r>
          </a:p>
          <a:p>
            <a:pPr lvl="1"/>
            <a:r>
              <a:rPr lang="en-US" altLang="en-US" sz="2200" b="0" dirty="0">
                <a:solidFill>
                  <a:schemeClr val="tx2">
                    <a:lumMod val="75000"/>
                  </a:schemeClr>
                </a:solidFill>
                <a:latin typeface="Garamond" panose="02020404030301010803" pitchFamily="18" charset="0"/>
              </a:rPr>
              <a:t>equipment malfunction</a:t>
            </a:r>
          </a:p>
          <a:p>
            <a:pPr lvl="1"/>
            <a:r>
              <a:rPr lang="en-US" altLang="en-US" sz="2200" b="0" dirty="0">
                <a:solidFill>
                  <a:schemeClr val="tx2">
                    <a:lumMod val="75000"/>
                  </a:schemeClr>
                </a:solidFill>
                <a:latin typeface="Garamond" panose="02020404030301010803" pitchFamily="18" charset="0"/>
              </a:rPr>
              <a:t>inconsistent with other recorded data and thus deleted</a:t>
            </a:r>
          </a:p>
          <a:p>
            <a:pPr lvl="1"/>
            <a:r>
              <a:rPr lang="en-US" altLang="en-US" sz="2200" b="0" dirty="0">
                <a:solidFill>
                  <a:schemeClr val="tx2">
                    <a:lumMod val="75000"/>
                  </a:schemeClr>
                </a:solidFill>
                <a:latin typeface="Garamond" panose="02020404030301010803" pitchFamily="18" charset="0"/>
              </a:rPr>
              <a:t>data not entered due to misunderstanding</a:t>
            </a:r>
          </a:p>
          <a:p>
            <a:pPr lvl="1"/>
            <a:r>
              <a:rPr lang="en-US" altLang="en-US" sz="2200" b="0" dirty="0">
                <a:solidFill>
                  <a:schemeClr val="tx2">
                    <a:lumMod val="75000"/>
                  </a:schemeClr>
                </a:solidFill>
                <a:latin typeface="Garamond" panose="02020404030301010803" pitchFamily="18" charset="0"/>
              </a:rPr>
              <a:t>certain data may not be considered important at the time of entry</a:t>
            </a:r>
          </a:p>
          <a:p>
            <a:pPr lvl="1"/>
            <a:r>
              <a:rPr lang="en-US" altLang="en-US" sz="2200" b="0" dirty="0">
                <a:solidFill>
                  <a:schemeClr val="tx2">
                    <a:lumMod val="75000"/>
                  </a:schemeClr>
                </a:solidFill>
                <a:latin typeface="Garamond" panose="02020404030301010803" pitchFamily="18" charset="0"/>
              </a:rPr>
              <a:t>not register history or changes of the data</a:t>
            </a:r>
          </a:p>
        </p:txBody>
      </p:sp>
      <p:pic>
        <p:nvPicPr>
          <p:cNvPr id="2" name="4_5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4597400"/>
            <a:ext cx="487363" cy="487363"/>
          </a:xfrm>
          <a:prstGeom prst="rect">
            <a:avLst/>
          </a:prstGeom>
        </p:spPr>
      </p:pic>
    </p:spTree>
    <p:extLst>
      <p:ext uri="{BB962C8B-B14F-4D97-AF65-F5344CB8AC3E}">
        <p14:creationId xmlns:p14="http://schemas.microsoft.com/office/powerpoint/2010/main" val="265588017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altLang="en-US" dirty="0">
                <a:latin typeface="Garamond" panose="02020404030301010803" pitchFamily="18" charset="0"/>
              </a:rPr>
              <a:t>Missing Not at Random (MNAR)?</a:t>
            </a:r>
          </a:p>
        </p:txBody>
      </p:sp>
      <p:sp>
        <p:nvSpPr>
          <p:cNvPr id="1009667" name="Rectangle 1027"/>
          <p:cNvSpPr>
            <a:spLocks noGrp="1" noChangeArrowheads="1"/>
          </p:cNvSpPr>
          <p:nvPr>
            <p:ph type="body" idx="1"/>
          </p:nvPr>
        </p:nvSpPr>
        <p:spPr>
          <a:xfrm>
            <a:off x="1685925" y="900111"/>
            <a:ext cx="7300912" cy="3600450"/>
          </a:xfrm>
        </p:spPr>
        <p:txBody>
          <a:bodyPr>
            <a:noAutofit/>
          </a:bodyPr>
          <a:lstStyle/>
          <a:p>
            <a:r>
              <a:rPr lang="en-US" altLang="en-US" sz="2400" b="0" dirty="0">
                <a:solidFill>
                  <a:schemeClr val="tx2">
                    <a:lumMod val="75000"/>
                  </a:schemeClr>
                </a:solidFill>
                <a:latin typeface="Garamond" panose="02020404030301010803" pitchFamily="18" charset="0"/>
              </a:rPr>
              <a:t>There might be a reason to believe that responders differ from non-responders.</a:t>
            </a:r>
            <a:br>
              <a:rPr lang="en-US" altLang="en-US" sz="2400" b="0" dirty="0">
                <a:solidFill>
                  <a:schemeClr val="tx2">
                    <a:lumMod val="75000"/>
                  </a:schemeClr>
                </a:solidFill>
                <a:latin typeface="Garamond" panose="02020404030301010803" pitchFamily="18" charset="0"/>
              </a:rPr>
            </a:br>
            <a:endParaRPr lang="en-US" altLang="en-US" sz="2400" b="0" dirty="0">
              <a:solidFill>
                <a:schemeClr val="tx2">
                  <a:lumMod val="75000"/>
                </a:schemeClr>
              </a:solidFill>
              <a:latin typeface="Garamond" panose="02020404030301010803" pitchFamily="18" charset="0"/>
            </a:endParaRPr>
          </a:p>
          <a:p>
            <a:r>
              <a:rPr lang="en-US" altLang="en-US" sz="2400" b="0" dirty="0">
                <a:solidFill>
                  <a:schemeClr val="tx2">
                    <a:lumMod val="75000"/>
                  </a:schemeClr>
                </a:solidFill>
                <a:latin typeface="Garamond" panose="02020404030301010803" pitchFamily="18" charset="0"/>
              </a:rPr>
              <a:t>Some examples:</a:t>
            </a:r>
          </a:p>
          <a:p>
            <a:pPr lvl="1"/>
            <a:r>
              <a:rPr lang="en-US" altLang="en-US" sz="2400" b="0" dirty="0">
                <a:solidFill>
                  <a:schemeClr val="tx2">
                    <a:lumMod val="75000"/>
                  </a:schemeClr>
                </a:solidFill>
                <a:latin typeface="Garamond" panose="02020404030301010803" pitchFamily="18" charset="0"/>
              </a:rPr>
              <a:t>Income - some people may not reveal their salaries</a:t>
            </a:r>
          </a:p>
          <a:p>
            <a:pPr lvl="1"/>
            <a:r>
              <a:rPr lang="en-US" altLang="en-US" sz="2400" b="0" dirty="0">
                <a:solidFill>
                  <a:schemeClr val="tx2">
                    <a:lumMod val="75000"/>
                  </a:schemeClr>
                </a:solidFill>
                <a:latin typeface="Garamond" panose="02020404030301010803" pitchFamily="18" charset="0"/>
              </a:rPr>
              <a:t>Blood pressure - the blood pressure is measured less frequently for patients with lower blood pressures</a:t>
            </a:r>
          </a:p>
          <a:p>
            <a:pPr lvl="1"/>
            <a:endParaRPr lang="en-US" altLang="en-US" sz="2400" dirty="0">
              <a:solidFill>
                <a:schemeClr val="tx2">
                  <a:lumMod val="75000"/>
                </a:schemeClr>
              </a:solidFill>
              <a:latin typeface="Garamond" panose="02020404030301010803" pitchFamily="18" charset="0"/>
            </a:endParaRPr>
          </a:p>
          <a:p>
            <a:r>
              <a:rPr lang="en-US" altLang="en-US" sz="2400" b="0" dirty="0">
                <a:solidFill>
                  <a:schemeClr val="tx2">
                    <a:lumMod val="75000"/>
                  </a:schemeClr>
                </a:solidFill>
                <a:latin typeface="Garamond" panose="02020404030301010803" pitchFamily="18" charset="0"/>
              </a:rPr>
              <a:t>MNAR values can contain high predictive power but field expertise is required to detect them.</a:t>
            </a:r>
          </a:p>
        </p:txBody>
      </p:sp>
      <p:pic>
        <p:nvPicPr>
          <p:cNvPr id="2" name="4_5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725" y="4729163"/>
            <a:ext cx="487363" cy="487362"/>
          </a:xfrm>
          <a:prstGeom prst="rect">
            <a:avLst/>
          </a:prstGeom>
        </p:spPr>
      </p:pic>
    </p:spTree>
    <p:extLst>
      <p:ext uri="{BB962C8B-B14F-4D97-AF65-F5344CB8AC3E}">
        <p14:creationId xmlns:p14="http://schemas.microsoft.com/office/powerpoint/2010/main" val="1264383039"/>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714624" y="100010"/>
            <a:ext cx="4743450" cy="535781"/>
          </a:xfrm>
        </p:spPr>
        <p:txBody>
          <a:bodyPr>
            <a:normAutofit/>
          </a:bodyPr>
          <a:lstStyle/>
          <a:p>
            <a:r>
              <a:rPr lang="en-US" altLang="en-US" dirty="0">
                <a:latin typeface="Garamond" panose="02020404030301010803" pitchFamily="18" charset="0"/>
              </a:rPr>
              <a:t>How to Handle Missing Data?</a:t>
            </a:r>
          </a:p>
        </p:txBody>
      </p:sp>
      <p:sp>
        <p:nvSpPr>
          <p:cNvPr id="956419" name="Rectangle 3"/>
          <p:cNvSpPr>
            <a:spLocks noGrp="1" noChangeArrowheads="1"/>
          </p:cNvSpPr>
          <p:nvPr>
            <p:ph type="body" idx="1"/>
          </p:nvPr>
        </p:nvSpPr>
        <p:spPr>
          <a:xfrm>
            <a:off x="1343026" y="635791"/>
            <a:ext cx="7729537" cy="3686175"/>
          </a:xfrm>
        </p:spPr>
        <p:txBody>
          <a:bodyPr>
            <a:noAutofit/>
          </a:bodyPr>
          <a:lstStyle/>
          <a:p>
            <a:pPr>
              <a:lnSpc>
                <a:spcPct val="100000"/>
              </a:lnSpc>
            </a:pPr>
            <a:r>
              <a:rPr lang="en-US" altLang="en-US" b="0" dirty="0">
                <a:solidFill>
                  <a:schemeClr val="tx2">
                    <a:lumMod val="75000"/>
                  </a:schemeClr>
                </a:solidFill>
                <a:latin typeface="Garamond" panose="02020404030301010803" pitchFamily="18" charset="0"/>
              </a:rPr>
              <a:t>Ignore the tuple:  usually done when class label is missing or small percentage of missing values.</a:t>
            </a:r>
            <a:br>
              <a:rPr lang="en-US" altLang="en-US" b="0" dirty="0">
                <a:solidFill>
                  <a:schemeClr val="tx2">
                    <a:lumMod val="75000"/>
                  </a:schemeClr>
                </a:solidFill>
                <a:latin typeface="Garamond" panose="02020404030301010803" pitchFamily="18" charset="0"/>
              </a:rPr>
            </a:br>
            <a:r>
              <a:rPr lang="en-US" altLang="en-US" b="0" dirty="0">
                <a:solidFill>
                  <a:schemeClr val="tx2">
                    <a:lumMod val="75000"/>
                  </a:schemeClr>
                </a:solidFill>
                <a:latin typeface="Garamond" panose="02020404030301010803" pitchFamily="18" charset="0"/>
              </a:rPr>
              <a:t> </a:t>
            </a:r>
          </a:p>
          <a:p>
            <a:pPr>
              <a:lnSpc>
                <a:spcPct val="100000"/>
              </a:lnSpc>
            </a:pPr>
            <a:r>
              <a:rPr lang="en-US" altLang="en-US" b="0" dirty="0">
                <a:solidFill>
                  <a:schemeClr val="tx2">
                    <a:lumMod val="75000"/>
                  </a:schemeClr>
                </a:solidFill>
                <a:latin typeface="Garamond" panose="02020404030301010803" pitchFamily="18" charset="0"/>
              </a:rPr>
              <a:t>Fill in the missing values manually: tedious + infeasible?</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pPr>
            <a:r>
              <a:rPr lang="en-US" altLang="en-US" b="0" dirty="0">
                <a:solidFill>
                  <a:schemeClr val="tx2">
                    <a:lumMod val="75000"/>
                  </a:schemeClr>
                </a:solidFill>
                <a:latin typeface="Garamond" panose="02020404030301010803" pitchFamily="18" charset="0"/>
              </a:rPr>
              <a:t>For categorical variables:  use a global constant to fill in the missing value: e.g., “unknown”, a new class?!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pPr>
            <a:r>
              <a:rPr lang="en-US" altLang="en-US" b="0" dirty="0">
                <a:solidFill>
                  <a:schemeClr val="tx2">
                    <a:lumMod val="75000"/>
                  </a:schemeClr>
                </a:solidFill>
                <a:latin typeface="Garamond" panose="02020404030301010803" pitchFamily="18" charset="0"/>
              </a:rPr>
              <a:t>For numerical variables: use the attribute mean to fill in the missing value.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pPr>
            <a:r>
              <a:rPr lang="en-US" altLang="en-US" b="0" dirty="0">
                <a:solidFill>
                  <a:schemeClr val="tx2">
                    <a:lumMod val="75000"/>
                  </a:schemeClr>
                </a:solidFill>
                <a:latin typeface="Garamond" panose="02020404030301010803" pitchFamily="18" charset="0"/>
              </a:rPr>
              <a:t>For numerical or categorical variables : build a model to find the most probable value to fill in the missing value.</a:t>
            </a:r>
          </a:p>
        </p:txBody>
      </p:sp>
      <p:pic>
        <p:nvPicPr>
          <p:cNvPr id="2" name="4_5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9913" y="4714875"/>
            <a:ext cx="487362" cy="487363"/>
          </a:xfrm>
          <a:prstGeom prst="rect">
            <a:avLst/>
          </a:prstGeom>
        </p:spPr>
      </p:pic>
    </p:spTree>
    <p:extLst>
      <p:ext uri="{BB962C8B-B14F-4D97-AF65-F5344CB8AC3E}">
        <p14:creationId xmlns:p14="http://schemas.microsoft.com/office/powerpoint/2010/main" val="1792106380"/>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614611" y="129540"/>
            <a:ext cx="4743450" cy="542925"/>
          </a:xfrm>
        </p:spPr>
        <p:txBody>
          <a:bodyPr>
            <a:normAutofit/>
          </a:bodyPr>
          <a:lstStyle/>
          <a:p>
            <a:r>
              <a:rPr lang="en-US" altLang="en-US" dirty="0">
                <a:latin typeface="Garamond" panose="02020404030301010803" pitchFamily="18" charset="0"/>
              </a:rPr>
              <a:t>Detecting Missing Values</a:t>
            </a:r>
          </a:p>
        </p:txBody>
      </p:sp>
      <p:sp>
        <p:nvSpPr>
          <p:cNvPr id="956419" name="Rectangle 3"/>
          <p:cNvSpPr>
            <a:spLocks noGrp="1" noChangeArrowheads="1"/>
          </p:cNvSpPr>
          <p:nvPr>
            <p:ph type="body" idx="1"/>
          </p:nvPr>
        </p:nvSpPr>
        <p:spPr>
          <a:xfrm>
            <a:off x="1443035" y="853095"/>
            <a:ext cx="7543801" cy="4043362"/>
          </a:xfrm>
        </p:spPr>
        <p:txBody>
          <a:bodyPr>
            <a:noAutofit/>
          </a:bodyPr>
          <a:lstStyle/>
          <a:p>
            <a:pPr>
              <a:lnSpc>
                <a:spcPct val="100000"/>
              </a:lnSpc>
              <a:buFont typeface="Wingdings" panose="05000000000000000000" pitchFamily="2" charset="2"/>
              <a:buChar char="§"/>
            </a:pPr>
            <a:r>
              <a:rPr lang="en-US" altLang="en-US" b="0" dirty="0">
                <a:solidFill>
                  <a:schemeClr val="tx2">
                    <a:lumMod val="75000"/>
                  </a:schemeClr>
                </a:solidFill>
                <a:latin typeface="Garamond" panose="02020404030301010803" pitchFamily="18" charset="0"/>
              </a:rPr>
              <a:t>The function is.na() frame returns TRUE for every element of the input that NA and FALSE otherwise.</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buFont typeface="Wingdings" panose="05000000000000000000" pitchFamily="2" charset="2"/>
              <a:buChar char="§"/>
            </a:pPr>
            <a:r>
              <a:rPr lang="en-US" altLang="en-US" b="0" dirty="0">
                <a:solidFill>
                  <a:schemeClr val="tx2">
                    <a:lumMod val="75000"/>
                  </a:schemeClr>
                </a:solidFill>
                <a:latin typeface="Garamond" panose="02020404030301010803" pitchFamily="18" charset="0"/>
              </a:rPr>
              <a:t>The function </a:t>
            </a:r>
            <a:r>
              <a:rPr lang="en-US" altLang="en-US" b="0" dirty="0" err="1">
                <a:solidFill>
                  <a:schemeClr val="tx2">
                    <a:lumMod val="75000"/>
                  </a:schemeClr>
                </a:solidFill>
                <a:latin typeface="Garamond" panose="02020404030301010803" pitchFamily="18" charset="0"/>
              </a:rPr>
              <a:t>rowMeans</a:t>
            </a:r>
            <a:r>
              <a:rPr lang="en-US" altLang="en-US" b="0" dirty="0">
                <a:solidFill>
                  <a:schemeClr val="tx2">
                    <a:lumMod val="75000"/>
                  </a:schemeClr>
                </a:solidFill>
                <a:latin typeface="Garamond" panose="02020404030301010803" pitchFamily="18" charset="0"/>
              </a:rPr>
              <a:t>() and </a:t>
            </a:r>
            <a:r>
              <a:rPr lang="en-US" altLang="en-US" b="0" dirty="0" err="1">
                <a:solidFill>
                  <a:schemeClr val="tx2">
                    <a:lumMod val="75000"/>
                  </a:schemeClr>
                </a:solidFill>
                <a:latin typeface="Garamond" panose="02020404030301010803" pitchFamily="18" charset="0"/>
              </a:rPr>
              <a:t>colMeans</a:t>
            </a:r>
            <a:r>
              <a:rPr lang="en-US" altLang="en-US" b="0" dirty="0">
                <a:solidFill>
                  <a:schemeClr val="tx2">
                    <a:lumMod val="75000"/>
                  </a:schemeClr>
                </a:solidFill>
                <a:latin typeface="Garamond" panose="02020404030301010803" pitchFamily="18" charset="0"/>
              </a:rPr>
              <a:t>() calculate the average values across rows and columns.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buFont typeface="Wingdings" panose="05000000000000000000" pitchFamily="2" charset="2"/>
              <a:buChar char="§"/>
            </a:pPr>
            <a:r>
              <a:rPr lang="en-US" altLang="en-US" b="0" dirty="0">
                <a:solidFill>
                  <a:schemeClr val="tx2">
                    <a:lumMod val="75000"/>
                  </a:schemeClr>
                </a:solidFill>
                <a:latin typeface="Garamond" panose="02020404030301010803" pitchFamily="18" charset="0"/>
              </a:rPr>
              <a:t>We can use a combination of is.na() and </a:t>
            </a:r>
            <a:r>
              <a:rPr lang="en-US" altLang="en-US" b="0" dirty="0" err="1">
                <a:solidFill>
                  <a:schemeClr val="tx2">
                    <a:lumMod val="75000"/>
                  </a:schemeClr>
                </a:solidFill>
                <a:latin typeface="Garamond" panose="02020404030301010803" pitchFamily="18" charset="0"/>
              </a:rPr>
              <a:t>rowMeans</a:t>
            </a:r>
            <a:r>
              <a:rPr lang="en-US" altLang="en-US" b="0" dirty="0">
                <a:solidFill>
                  <a:schemeClr val="tx2">
                    <a:lumMod val="75000"/>
                  </a:schemeClr>
                </a:solidFill>
                <a:latin typeface="Garamond" panose="02020404030301010803" pitchFamily="18" charset="0"/>
              </a:rPr>
              <a:t>() functions to calculate the percentage of missing values per row </a:t>
            </a:r>
            <a:br>
              <a:rPr lang="en-US" altLang="en-US" b="0" dirty="0">
                <a:solidFill>
                  <a:schemeClr val="tx2">
                    <a:lumMod val="75000"/>
                  </a:schemeClr>
                </a:solidFill>
                <a:latin typeface="Garamond" panose="02020404030301010803" pitchFamily="18" charset="0"/>
              </a:rPr>
            </a:br>
            <a:endParaRPr lang="en-US" altLang="en-US" b="0" dirty="0">
              <a:solidFill>
                <a:schemeClr val="tx2">
                  <a:lumMod val="75000"/>
                </a:schemeClr>
              </a:solidFill>
              <a:latin typeface="Garamond" panose="02020404030301010803" pitchFamily="18" charset="0"/>
            </a:endParaRPr>
          </a:p>
          <a:p>
            <a:pPr>
              <a:lnSpc>
                <a:spcPct val="100000"/>
              </a:lnSpc>
              <a:buFont typeface="Wingdings" panose="05000000000000000000" pitchFamily="2" charset="2"/>
              <a:buChar char="§"/>
            </a:pPr>
            <a:r>
              <a:rPr lang="en-US" altLang="en-US" b="0" dirty="0">
                <a:solidFill>
                  <a:schemeClr val="tx2">
                    <a:lumMod val="75000"/>
                  </a:schemeClr>
                </a:solidFill>
                <a:latin typeface="Garamond" panose="02020404030301010803" pitchFamily="18" charset="0"/>
              </a:rPr>
              <a:t>We can use a combination of is.na() and </a:t>
            </a:r>
            <a:r>
              <a:rPr lang="en-US" altLang="en-US" b="0" dirty="0" err="1">
                <a:solidFill>
                  <a:schemeClr val="tx2">
                    <a:lumMod val="75000"/>
                  </a:schemeClr>
                </a:solidFill>
                <a:latin typeface="Garamond" panose="02020404030301010803" pitchFamily="18" charset="0"/>
              </a:rPr>
              <a:t>colMeans</a:t>
            </a:r>
            <a:r>
              <a:rPr lang="en-US" altLang="en-US" b="0" dirty="0">
                <a:solidFill>
                  <a:schemeClr val="tx2">
                    <a:lumMod val="75000"/>
                  </a:schemeClr>
                </a:solidFill>
                <a:latin typeface="Garamond" panose="02020404030301010803" pitchFamily="18" charset="0"/>
              </a:rPr>
              <a:t>() functions to calculate the percentage of missing values or per column. </a:t>
            </a:r>
          </a:p>
          <a:p>
            <a:pPr marL="0" indent="0">
              <a:lnSpc>
                <a:spcPct val="100000"/>
              </a:lnSpc>
              <a:buNone/>
            </a:pPr>
            <a:endParaRPr lang="en-US" altLang="en-US" sz="900" b="0" dirty="0">
              <a:solidFill>
                <a:schemeClr val="tx2">
                  <a:lumMod val="75000"/>
                </a:schemeClr>
              </a:solidFill>
              <a:latin typeface="Garamond" panose="02020404030301010803" pitchFamily="18" charset="0"/>
            </a:endParaRPr>
          </a:p>
        </p:txBody>
      </p:sp>
      <p:pic>
        <p:nvPicPr>
          <p:cNvPr id="2" name="4_5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4638" y="4773613"/>
            <a:ext cx="487362" cy="487362"/>
          </a:xfrm>
          <a:prstGeom prst="rect">
            <a:avLst/>
          </a:prstGeom>
        </p:spPr>
      </p:pic>
    </p:spTree>
    <p:extLst>
      <p:ext uri="{BB962C8B-B14F-4D97-AF65-F5344CB8AC3E}">
        <p14:creationId xmlns:p14="http://schemas.microsoft.com/office/powerpoint/2010/main" val="3583219833"/>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6" name="Rectangle 5"/>
          <p:cNvSpPr/>
          <p:nvPr/>
        </p:nvSpPr>
        <p:spPr>
          <a:xfrm>
            <a:off x="1649120" y="884424"/>
            <a:ext cx="7787640" cy="3883114"/>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airquality</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Ozone           </a:t>
            </a:r>
            <a:r>
              <a:rPr lang="en-US" sz="1400" dirty="0" err="1">
                <a:latin typeface="Consolas" panose="020B0609020204030204" pitchFamily="49" charset="0"/>
                <a:ea typeface="Cambria" panose="02040503050406030204" pitchFamily="18" charset="0"/>
                <a:cs typeface="Times New Roman" panose="02020603050405020304" pitchFamily="18" charset="0"/>
              </a:rPr>
              <a:t>Solar.R</a:t>
            </a:r>
            <a:r>
              <a:rPr lang="en-US" sz="1400" dirty="0">
                <a:latin typeface="Consolas" panose="020B0609020204030204" pitchFamily="49" charset="0"/>
                <a:ea typeface="Cambria" panose="02040503050406030204" pitchFamily="18" charset="0"/>
                <a:cs typeface="Times New Roman" panose="02020603050405020304" pitchFamily="18" charset="0"/>
              </a:rPr>
              <a:t>           Wind             Temp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  1.00   Min.   :  7.0   Min.   : 1.700   Min.   :56.00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1st Qu.: 18.00   1st Qu.:115.8   1st Qu.: 7.400   1st Qu.:72.00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Median : 31.50   Median :205.0   Median : 9.700   Median :79.00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Mean   : 42.13   Mean   :185.9   Mean   : 9.958   Mean   :77.88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3rd Qu.: 63.25   3rd Qu.:258.8   3rd Qu.:11.500   3rd Qu.:85.00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Max.   :168.00   Max.   :334.0   Max.   :20.700   Max.   :97.00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NA's   :37       NA's   :7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Month            Day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:5.000   Min.   : 1.0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1st Qu.:6.000   1st Qu.: 8.0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Median :7.000   Median :16.0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Mean   :6.993   Mean   :15.8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3rd Qu.:8.000   3rd Qu.:23.0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Max.   :9.000   Max.   :31.0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7" name="Rectangle 6"/>
          <p:cNvSpPr/>
          <p:nvPr/>
        </p:nvSpPr>
        <p:spPr>
          <a:xfrm>
            <a:off x="1569720" y="2773680"/>
            <a:ext cx="371094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2" name="4_5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6888" y="4787900"/>
            <a:ext cx="487362" cy="487363"/>
          </a:xfrm>
          <a:prstGeom prst="rect">
            <a:avLst/>
          </a:prstGeom>
        </p:spPr>
      </p:pic>
    </p:spTree>
    <p:extLst>
      <p:ext uri="{BB962C8B-B14F-4D97-AF65-F5344CB8AC3E}">
        <p14:creationId xmlns:p14="http://schemas.microsoft.com/office/powerpoint/2010/main" val="3508555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5" name="Rectangle 4"/>
          <p:cNvSpPr/>
          <p:nvPr/>
        </p:nvSpPr>
        <p:spPr>
          <a:xfrm>
            <a:off x="1668780" y="1221815"/>
            <a:ext cx="6911340" cy="866904"/>
          </a:xfrm>
          <a:prstGeom prst="rect">
            <a:avLst/>
          </a:prstGeom>
        </p:spPr>
        <p:txBody>
          <a:bodyPr wrap="square">
            <a:spAutoFit/>
          </a:bodyPr>
          <a:lstStyle/>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colMeans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is.na</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airquality</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Ozone    </a:t>
            </a:r>
            <a:r>
              <a:rPr lang="en-US" sz="1400" dirty="0" err="1">
                <a:latin typeface="Consolas" panose="020B0609020204030204" pitchFamily="49" charset="0"/>
                <a:ea typeface="Cambria" panose="02040503050406030204" pitchFamily="18" charset="0"/>
                <a:cs typeface="Times New Roman" panose="02020603050405020304" pitchFamily="18" charset="0"/>
              </a:rPr>
              <a:t>Solar.R</a:t>
            </a:r>
            <a:r>
              <a:rPr lang="en-US" sz="1400" dirty="0">
                <a:latin typeface="Consolas" panose="020B0609020204030204" pitchFamily="49" charset="0"/>
                <a:ea typeface="Cambria" panose="02040503050406030204" pitchFamily="18" charset="0"/>
                <a:cs typeface="Times New Roman" panose="02020603050405020304" pitchFamily="18" charset="0"/>
              </a:rPr>
              <a:t>       Wind       Temp      Month        Day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0.24183007 0.04575163 0.00000000 0.00000000 0.00000000 0.00000000</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6" name="TextBox 5"/>
          <p:cNvSpPr txBox="1"/>
          <p:nvPr/>
        </p:nvSpPr>
        <p:spPr>
          <a:xfrm>
            <a:off x="1958340" y="2811780"/>
            <a:ext cx="5584542" cy="400110"/>
          </a:xfrm>
          <a:prstGeom prst="rect">
            <a:avLst/>
          </a:prstGeom>
          <a:noFill/>
        </p:spPr>
        <p:txBody>
          <a:bodyPr wrap="none" rtlCol="0">
            <a:spAutoFit/>
          </a:bodyPr>
          <a:lstStyle/>
          <a:p>
            <a:r>
              <a:rPr lang="en-US" sz="2000" b="1" dirty="0">
                <a:solidFill>
                  <a:srgbClr val="FF0000"/>
                </a:solidFill>
                <a:effectLst>
                  <a:outerShdw blurRad="38100" dist="38100" dir="2700000" algn="tl">
                    <a:srgbClr val="000000">
                      <a:alpha val="43137"/>
                    </a:srgbClr>
                  </a:outerShdw>
                </a:effectLst>
                <a:latin typeface="Garamond" panose="02020404030301010803" pitchFamily="18" charset="0"/>
                <a:ea typeface="Arial" charset="0"/>
                <a:cs typeface="Arial" charset="0"/>
              </a:rPr>
              <a:t>24.1% of values in the Ozone column are missing!</a:t>
            </a:r>
          </a:p>
        </p:txBody>
      </p:sp>
      <p:cxnSp>
        <p:nvCxnSpPr>
          <p:cNvPr id="8" name="Straight Arrow Connector 7"/>
          <p:cNvCxnSpPr/>
          <p:nvPr/>
        </p:nvCxnSpPr>
        <p:spPr>
          <a:xfrm flipH="1" flipV="1">
            <a:off x="2720340" y="2088719"/>
            <a:ext cx="419100" cy="723061"/>
          </a:xfrm>
          <a:prstGeom prst="straightConnector1">
            <a:avLst/>
          </a:prstGeom>
          <a:ln w="25400">
            <a:tailEnd type="arrow"/>
          </a:ln>
        </p:spPr>
        <p:style>
          <a:lnRef idx="1">
            <a:schemeClr val="accent2"/>
          </a:lnRef>
          <a:fillRef idx="0">
            <a:schemeClr val="accent2"/>
          </a:fillRef>
          <a:effectRef idx="0">
            <a:schemeClr val="accent2"/>
          </a:effectRef>
          <a:fontRef idx="minor">
            <a:schemeClr val="tx1"/>
          </a:fontRef>
        </p:style>
      </p:cxnSp>
      <p:pic>
        <p:nvPicPr>
          <p:cNvPr id="2" name="4_5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9913" y="4670425"/>
            <a:ext cx="487362" cy="487363"/>
          </a:xfrm>
          <a:prstGeom prst="rect">
            <a:avLst/>
          </a:prstGeom>
        </p:spPr>
      </p:pic>
    </p:spTree>
    <p:extLst>
      <p:ext uri="{BB962C8B-B14F-4D97-AF65-F5344CB8AC3E}">
        <p14:creationId xmlns:p14="http://schemas.microsoft.com/office/powerpoint/2010/main" val="247479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2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Dropping Missing Value</a:t>
            </a:r>
            <a:endParaRPr lang="en-US" dirty="0">
              <a:latin typeface="Garamond" panose="02020404030301010803" pitchFamily="18" charset="0"/>
            </a:endParaRPr>
          </a:p>
        </p:txBody>
      </p:sp>
      <p:sp>
        <p:nvSpPr>
          <p:cNvPr id="5" name="Content Placeholder 4"/>
          <p:cNvSpPr>
            <a:spLocks noGrp="1"/>
          </p:cNvSpPr>
          <p:nvPr>
            <p:ph sz="half" idx="1"/>
          </p:nvPr>
        </p:nvSpPr>
        <p:spPr>
          <a:xfrm>
            <a:off x="1451968" y="1022386"/>
            <a:ext cx="7692032" cy="3756408"/>
          </a:xfrm>
        </p:spPr>
        <p:txBody>
          <a:bodyPr>
            <a:noAutofit/>
          </a:bodyPr>
          <a:lstStyle/>
          <a:p>
            <a:pPr>
              <a:lnSpc>
                <a:spcPct val="100000"/>
              </a:lnSpc>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If the number of missing values is small, it may be safe to simply drop rows containing missing values. </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900" b="0" dirty="0" err="1">
                <a:solidFill>
                  <a:schemeClr val="tx2">
                    <a:lumMod val="75000"/>
                  </a:schemeClr>
                </a:solidFill>
                <a:latin typeface="Garamond" panose="02020404030301010803" pitchFamily="18" charset="0"/>
              </a:rPr>
              <a:t>complete.cases</a:t>
            </a:r>
            <a:r>
              <a:rPr lang="en-US" altLang="en-US" sz="1900" b="0" dirty="0">
                <a:solidFill>
                  <a:schemeClr val="tx2">
                    <a:lumMod val="75000"/>
                  </a:schemeClr>
                </a:solidFill>
                <a:latin typeface="Garamond" panose="02020404030301010803" pitchFamily="18" charset="0"/>
              </a:rPr>
              <a:t> ( ) returns  a logical vector indicating which rows are complete, i.e., have no missing values.</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900" b="0" dirty="0">
                <a:solidFill>
                  <a:schemeClr val="tx2">
                    <a:lumMod val="75000"/>
                  </a:schemeClr>
                </a:solidFill>
                <a:latin typeface="Garamond" panose="02020404030301010803" pitchFamily="18" charset="0"/>
              </a:rPr>
              <a:t>We can use this function to select the complete records (i.e. dropping those with missing values)</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p:txBody>
      </p:sp>
      <p:pic>
        <p:nvPicPr>
          <p:cNvPr id="2" name="4_5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3100" y="4597400"/>
            <a:ext cx="487363" cy="487363"/>
          </a:xfrm>
          <a:prstGeom prst="rect">
            <a:avLst/>
          </a:prstGeom>
        </p:spPr>
      </p:pic>
    </p:spTree>
    <p:extLst>
      <p:ext uri="{BB962C8B-B14F-4D97-AF65-F5344CB8AC3E}">
        <p14:creationId xmlns:p14="http://schemas.microsoft.com/office/powerpoint/2010/main" val="477481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16988</TotalTime>
  <Words>2093</Words>
  <Application>Microsoft Office PowerPoint</Application>
  <PresentationFormat>On-screen Show (16:9)</PresentationFormat>
  <Paragraphs>143</Paragraphs>
  <Slides>16</Slides>
  <Notes>16</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Cambria</vt:lpstr>
      <vt:lpstr>Consolas</vt:lpstr>
      <vt:lpstr>Garamond</vt:lpstr>
      <vt:lpstr>Times New Roman</vt:lpstr>
      <vt:lpstr>Wingdings</vt:lpstr>
      <vt:lpstr>Office Theme</vt:lpstr>
      <vt:lpstr>Data Cleaning </vt:lpstr>
      <vt:lpstr>Dimensions of Data Quality</vt:lpstr>
      <vt:lpstr>Missing Values</vt:lpstr>
      <vt:lpstr>Missing Not at Random (MNAR)?</vt:lpstr>
      <vt:lpstr>How to Handle Missing Data?</vt:lpstr>
      <vt:lpstr>Detecting Missing Values</vt:lpstr>
      <vt:lpstr>Example</vt:lpstr>
      <vt:lpstr>Example</vt:lpstr>
      <vt:lpstr>Dropping Missing Value</vt:lpstr>
      <vt:lpstr>Example</vt:lpstr>
      <vt:lpstr>Imputing Missing Values</vt:lpstr>
      <vt:lpstr>k-Nearest Neighbors</vt:lpstr>
      <vt:lpstr>Example: Imputing Missing Values</vt:lpstr>
      <vt:lpstr>Outliers</vt:lpstr>
      <vt:lpstr>Outliers</vt:lpstr>
      <vt:lpstr>“There are only two things certain in life: death and taxes. ”         – Benjamin Franklin   “There are only two things certain in data modelling: measurement errors and missing values!”       – An Experienced Data Scientist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310</cp:revision>
  <dcterms:created xsi:type="dcterms:W3CDTF">2016-02-11T18:06:46Z</dcterms:created>
  <dcterms:modified xsi:type="dcterms:W3CDTF">2018-10-28T02:27:58Z</dcterms:modified>
</cp:coreProperties>
</file>